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  <p:sldMasterId id="2147483757" r:id="rId2"/>
    <p:sldMasterId id="2147483774" r:id="rId3"/>
    <p:sldMasterId id="2147483803" r:id="rId4"/>
  </p:sldMasterIdLst>
  <p:notesMasterIdLst>
    <p:notesMasterId r:id="rId57"/>
  </p:notesMasterIdLst>
  <p:handoutMasterIdLst>
    <p:handoutMasterId r:id="rId58"/>
  </p:handoutMasterIdLst>
  <p:sldIdLst>
    <p:sldId id="290" r:id="rId5"/>
    <p:sldId id="668" r:id="rId6"/>
    <p:sldId id="842" r:id="rId7"/>
    <p:sldId id="843" r:id="rId8"/>
    <p:sldId id="844" r:id="rId9"/>
    <p:sldId id="836" r:id="rId10"/>
    <p:sldId id="837" r:id="rId11"/>
    <p:sldId id="838" r:id="rId12"/>
    <p:sldId id="798" r:id="rId13"/>
    <p:sldId id="800" r:id="rId14"/>
    <p:sldId id="799" r:id="rId15"/>
    <p:sldId id="801" r:id="rId16"/>
    <p:sldId id="845" r:id="rId17"/>
    <p:sldId id="833" r:id="rId18"/>
    <p:sldId id="805" r:id="rId19"/>
    <p:sldId id="804" r:id="rId20"/>
    <p:sldId id="834" r:id="rId21"/>
    <p:sldId id="835" r:id="rId22"/>
    <p:sldId id="806" r:id="rId23"/>
    <p:sldId id="846" r:id="rId24"/>
    <p:sldId id="808" r:id="rId25"/>
    <p:sldId id="809" r:id="rId26"/>
    <p:sldId id="810" r:id="rId27"/>
    <p:sldId id="811" r:id="rId28"/>
    <p:sldId id="812" r:id="rId29"/>
    <p:sldId id="813" r:id="rId30"/>
    <p:sldId id="814" r:id="rId31"/>
    <p:sldId id="815" r:id="rId32"/>
    <p:sldId id="816" r:id="rId33"/>
    <p:sldId id="847" r:id="rId34"/>
    <p:sldId id="817" r:id="rId35"/>
    <p:sldId id="839" r:id="rId36"/>
    <p:sldId id="818" r:id="rId37"/>
    <p:sldId id="819" r:id="rId38"/>
    <p:sldId id="851" r:id="rId39"/>
    <p:sldId id="820" r:id="rId40"/>
    <p:sldId id="821" r:id="rId41"/>
    <p:sldId id="822" r:id="rId42"/>
    <p:sldId id="823" r:id="rId43"/>
    <p:sldId id="824" r:id="rId44"/>
    <p:sldId id="825" r:id="rId45"/>
    <p:sldId id="826" r:id="rId46"/>
    <p:sldId id="827" r:id="rId47"/>
    <p:sldId id="828" r:id="rId48"/>
    <p:sldId id="829" r:id="rId49"/>
    <p:sldId id="830" r:id="rId50"/>
    <p:sldId id="848" r:id="rId51"/>
    <p:sldId id="849" r:id="rId52"/>
    <p:sldId id="850" r:id="rId53"/>
    <p:sldId id="831" r:id="rId54"/>
    <p:sldId id="840" r:id="rId55"/>
    <p:sldId id="852" r:id="rId56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ic Gade" initials="" lastIdx="5" clrIdx="0"/>
  <p:cmAuthor id="2" name="Flavio Codeco Coelho" initials="" lastIdx="1" clrIdx="1"/>
  <p:cmAuthor id="3" name="Eric C Gade" initials="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E7E"/>
    <a:srgbClr val="91FF91"/>
    <a:srgbClr val="003366"/>
    <a:srgbClr val="3C6280"/>
    <a:srgbClr val="406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2" autoAdjust="0"/>
    <p:restoredTop sz="94280" autoAdjust="0"/>
  </p:normalViewPr>
  <p:slideViewPr>
    <p:cSldViewPr>
      <p:cViewPr varScale="1">
        <p:scale>
          <a:sx n="115" d="100"/>
          <a:sy n="115" d="100"/>
        </p:scale>
        <p:origin x="1410" y="96"/>
      </p:cViewPr>
      <p:guideLst>
        <p:guide orient="horz"/>
        <p:guide pos="5759"/>
      </p:guideLst>
    </p:cSldViewPr>
  </p:slideViewPr>
  <p:outlineViewPr>
    <p:cViewPr>
      <p:scale>
        <a:sx n="33" d="100"/>
        <a:sy n="33" d="100"/>
      </p:scale>
      <p:origin x="264" y="13524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3966" y="108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4" t="23215" r="4067" b="21416"/>
          <a:stretch/>
        </p:blipFill>
        <p:spPr bwMode="auto">
          <a:xfrm>
            <a:off x="1173386" y="796826"/>
            <a:ext cx="2172970" cy="1752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4" name="Conexão reta 3"/>
          <p:cNvCxnSpPr/>
          <p:nvPr/>
        </p:nvCxnSpPr>
        <p:spPr>
          <a:xfrm>
            <a:off x="1173386" y="980242"/>
            <a:ext cx="5040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xão reta 7"/>
          <p:cNvCxnSpPr/>
          <p:nvPr/>
        </p:nvCxnSpPr>
        <p:spPr>
          <a:xfrm>
            <a:off x="1173386" y="9653810"/>
            <a:ext cx="5040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 5"/>
          <p:cNvSpPr/>
          <p:nvPr/>
        </p:nvSpPr>
        <p:spPr>
          <a:xfrm>
            <a:off x="820897" y="9653140"/>
            <a:ext cx="5393049" cy="283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5000"/>
              </a:lnSpc>
              <a:spcAft>
                <a:spcPts val="0"/>
              </a:spcAft>
              <a:tabLst>
                <a:tab pos="2806065" algn="ctr"/>
                <a:tab pos="5612130" algn="r"/>
              </a:tabLst>
            </a:pPr>
            <a:r>
              <a:rPr lang="pt-BR" sz="1200" dirty="0">
                <a:latin typeface="HelveticaNeueLT Std Thin Cn" panose="020B0406020202030204" pitchFamily="34" charset="0"/>
                <a:ea typeface="Times New Roman" panose="02020603050405020304" pitchFamily="18" charset="0"/>
                <a:cs typeface="HelveticaNeueLT Std Thin Cn" panose="020B0406020202030204" pitchFamily="34" charset="0"/>
              </a:rPr>
              <a:t>Nome da Disciplina</a:t>
            </a:r>
            <a:endParaRPr lang="pt-BR" sz="12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937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85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574" y="4861441"/>
            <a:ext cx="5206153" cy="46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Clique para editar os estilos do texto mestre</a:t>
            </a:r>
          </a:p>
          <a:p>
            <a:pPr lvl="1"/>
            <a:r>
              <a:rPr lang="en-US" noProof="0"/>
              <a:t>Segundo nível</a:t>
            </a:r>
          </a:p>
          <a:p>
            <a:pPr lvl="2"/>
            <a:r>
              <a:rPr lang="en-US" noProof="0"/>
              <a:t>Terceiro nível</a:t>
            </a:r>
          </a:p>
          <a:p>
            <a:pPr lvl="3"/>
            <a:r>
              <a:rPr lang="en-US" noProof="0"/>
              <a:t>Quarto nível</a:t>
            </a:r>
          </a:p>
          <a:p>
            <a:pPr lvl="4"/>
            <a:r>
              <a:rPr lang="en-US" noProof="0"/>
              <a:t>Quinto nível</a:t>
            </a:r>
          </a:p>
        </p:txBody>
      </p:sp>
      <p:sp>
        <p:nvSpPr>
          <p:cNvPr id="1085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2882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85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937" y="9722882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fld id="{98FCFB2F-4139-465D-BD53-9C1EA1068B03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2283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2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2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2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2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D74CAE-7E77-4157-BC8D-2AAD3543B9D8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3386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6512" y="3188"/>
            <a:ext cx="9207499" cy="690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Conteúdo 5"/>
          <p:cNvSpPr>
            <a:spLocks noGrp="1"/>
          </p:cNvSpPr>
          <p:nvPr>
            <p:ph sz="quarter" idx="10" hasCustomPrompt="1"/>
          </p:nvPr>
        </p:nvSpPr>
        <p:spPr>
          <a:xfrm>
            <a:off x="971600" y="404664"/>
            <a:ext cx="7828930" cy="151216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="1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/>
              <a:t>Clique para editar o título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2060848"/>
            <a:ext cx="5668690" cy="93610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/>
              <a:t>Clique para editar o subtítulo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776" y="160065"/>
            <a:ext cx="5040312" cy="418058"/>
          </a:xfrm>
          <a:prstGeom prst="rect">
            <a:avLst/>
          </a:prstGeom>
        </p:spPr>
        <p:txBody>
          <a:bodyPr/>
          <a:lstStyle>
            <a:lvl1pPr algn="l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0"/>
          </p:nvPr>
        </p:nvSpPr>
        <p:spPr>
          <a:xfrm>
            <a:off x="323602" y="908720"/>
            <a:ext cx="8496870" cy="5544616"/>
          </a:xfrm>
          <a:prstGeom prst="rect">
            <a:avLst/>
          </a:prstGeom>
        </p:spPr>
        <p:txBody>
          <a:bodyPr/>
          <a:lstStyle>
            <a:lvl1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85238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79388" y="1600200"/>
            <a:ext cx="4316412" cy="49244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16413" cy="49244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234412885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01826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>
            <a:spLocks noChangeArrowheads="1"/>
          </p:cNvSpPr>
          <p:nvPr userDrawn="1"/>
        </p:nvSpPr>
        <p:spPr bwMode="auto">
          <a:xfrm>
            <a:off x="755650" y="25400"/>
            <a:ext cx="81962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pt-BR" altLang="pt-BR" sz="2000" b="1" dirty="0">
                <a:solidFill>
                  <a:srgbClr val="948A54"/>
                </a:solidFill>
                <a:latin typeface="Calibri" panose="020F0502020204030204" pitchFamily="34" charset="0"/>
              </a:rPr>
              <a:t>Gestão da Informação e do Conhecimento</a:t>
            </a:r>
          </a:p>
          <a:p>
            <a:pPr>
              <a:defRPr/>
            </a:pPr>
            <a:r>
              <a:rPr lang="pt-BR" altLang="pt-BR" sz="1600" dirty="0">
                <a:solidFill>
                  <a:srgbClr val="948A54"/>
                </a:solidFill>
                <a:latin typeface="Calibri" panose="020F0502020204030204" pitchFamily="34" charset="0"/>
              </a:rPr>
              <a:t>Renato Rocha Souza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C2D47EC-01A9-4588-91F5-D2809B9402D3}" type="slidenum">
              <a:rPr lang="pt-BR" altLang="pt-BR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pt-BR" alt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175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0" y="476250"/>
            <a:ext cx="7916863" cy="71913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550" y="1268413"/>
            <a:ext cx="7921625" cy="4752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CA2FFB-85D1-4B36-9EA7-0D00846F390D}" type="slidenum">
              <a:rPr lang="pt-BR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7126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6512" y="3188"/>
            <a:ext cx="9207499" cy="690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Conteúdo 5"/>
          <p:cNvSpPr>
            <a:spLocks noGrp="1"/>
          </p:cNvSpPr>
          <p:nvPr>
            <p:ph sz="quarter" idx="10" hasCustomPrompt="1"/>
          </p:nvPr>
        </p:nvSpPr>
        <p:spPr>
          <a:xfrm>
            <a:off x="971600" y="404664"/>
            <a:ext cx="7828930" cy="151216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="1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/>
              <a:t>Clique para editar o título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2060848"/>
            <a:ext cx="5668690" cy="93610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/>
              <a:t>Clique para editar o subtítulo</a:t>
            </a:r>
          </a:p>
        </p:txBody>
      </p:sp>
    </p:spTree>
    <p:extLst>
      <p:ext uri="{BB962C8B-B14F-4D97-AF65-F5344CB8AC3E}">
        <p14:creationId xmlns:p14="http://schemas.microsoft.com/office/powerpoint/2010/main" val="573706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6512" y="-24180"/>
            <a:ext cx="9255455" cy="694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2132856"/>
            <a:ext cx="7772400" cy="1944216"/>
          </a:xfrm>
          <a:prstGeom prst="rect">
            <a:avLst/>
          </a:prstGeom>
        </p:spPr>
        <p:txBody>
          <a:bodyPr anchor="t"/>
          <a:lstStyle>
            <a:lvl1pPr algn="ctr">
              <a:defRPr sz="4000" b="1" cap="all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83013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776" y="160065"/>
            <a:ext cx="5040312" cy="418058"/>
          </a:xfrm>
          <a:prstGeom prst="rect">
            <a:avLst/>
          </a:prstGeom>
        </p:spPr>
        <p:txBody>
          <a:bodyPr/>
          <a:lstStyle>
            <a:lvl1pPr algn="l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0"/>
          </p:nvPr>
        </p:nvSpPr>
        <p:spPr>
          <a:xfrm>
            <a:off x="323602" y="908720"/>
            <a:ext cx="8496870" cy="5544616"/>
          </a:xfrm>
          <a:prstGeom prst="rect">
            <a:avLst/>
          </a:prstGeom>
        </p:spPr>
        <p:txBody>
          <a:bodyPr/>
          <a:lstStyle>
            <a:lvl1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91925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79388" y="1600200"/>
            <a:ext cx="4316412" cy="49244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16413" cy="49244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355434556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8851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6512" y="-24180"/>
            <a:ext cx="9255455" cy="694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2132856"/>
            <a:ext cx="7772400" cy="1944216"/>
          </a:xfrm>
          <a:prstGeom prst="rect">
            <a:avLst/>
          </a:prstGeom>
        </p:spPr>
        <p:txBody>
          <a:bodyPr anchor="t"/>
          <a:lstStyle>
            <a:lvl1pPr algn="ctr">
              <a:defRPr sz="4000" b="1" cap="all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>
            <a:spLocks noChangeArrowheads="1"/>
          </p:cNvSpPr>
          <p:nvPr userDrawn="1"/>
        </p:nvSpPr>
        <p:spPr bwMode="auto">
          <a:xfrm>
            <a:off x="755650" y="25400"/>
            <a:ext cx="81962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pt-BR" altLang="pt-BR" sz="2000" b="1" dirty="0">
                <a:solidFill>
                  <a:srgbClr val="948A54"/>
                </a:solidFill>
                <a:latin typeface="Calibri" panose="020F0502020204030204" pitchFamily="34" charset="0"/>
              </a:rPr>
              <a:t>Gestão da Informação e do Conhecimento</a:t>
            </a:r>
          </a:p>
          <a:p>
            <a:pPr>
              <a:defRPr/>
            </a:pPr>
            <a:r>
              <a:rPr lang="pt-BR" altLang="pt-BR" sz="1600" dirty="0">
                <a:solidFill>
                  <a:srgbClr val="948A54"/>
                </a:solidFill>
                <a:latin typeface="Calibri" panose="020F0502020204030204" pitchFamily="34" charset="0"/>
              </a:rPr>
              <a:t>Renato Rocha Souza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C2D47EC-01A9-4588-91F5-D2809B9402D3}" type="slidenum">
              <a:rPr lang="pt-BR" altLang="pt-BR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pt-BR" alt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230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0" y="476250"/>
            <a:ext cx="7916863" cy="71913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550" y="1268413"/>
            <a:ext cx="7921625" cy="4752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CA2FFB-85D1-4B36-9EA7-0D00846F390D}" type="slidenum">
              <a:rPr lang="pt-BR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545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76534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pt-BR"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pt-BR"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4EA3CA24-9FC7-49B1-8743-A9725E786C8A}" type="slidenum">
              <a:rPr lang="pt-BR" sz="1800" smtClean="0">
                <a:solidFill>
                  <a:prstClr val="black"/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pt-BR" sz="180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35941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98202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ad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5963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776" y="160065"/>
            <a:ext cx="5040312" cy="418058"/>
          </a:xfrm>
          <a:prstGeom prst="rect">
            <a:avLst/>
          </a:prstGeom>
        </p:spPr>
        <p:txBody>
          <a:bodyPr/>
          <a:lstStyle>
            <a:lvl1pPr algn="l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0"/>
          </p:nvPr>
        </p:nvSpPr>
        <p:spPr>
          <a:xfrm>
            <a:off x="323602" y="908720"/>
            <a:ext cx="8496870" cy="5544616"/>
          </a:xfrm>
          <a:prstGeom prst="rect">
            <a:avLst/>
          </a:prstGeom>
        </p:spPr>
        <p:txBody>
          <a:bodyPr/>
          <a:lstStyle>
            <a:lvl1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980155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79388" y="1600200"/>
            <a:ext cx="4316412" cy="49244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16413" cy="49244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9622555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>
            <a:spLocks noChangeArrowheads="1"/>
          </p:cNvSpPr>
          <p:nvPr userDrawn="1"/>
        </p:nvSpPr>
        <p:spPr bwMode="auto">
          <a:xfrm>
            <a:off x="755650" y="25400"/>
            <a:ext cx="81962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pt-BR" altLang="pt-BR" sz="2000" b="1" dirty="0">
                <a:solidFill>
                  <a:srgbClr val="948A54"/>
                </a:solidFill>
                <a:latin typeface="Calibri" panose="020F0502020204030204" pitchFamily="34" charset="0"/>
              </a:rPr>
              <a:t>Gestão da Informação e do Conhecimento</a:t>
            </a:r>
          </a:p>
          <a:p>
            <a:pPr eaLnBrk="1" hangingPunct="1">
              <a:defRPr/>
            </a:pPr>
            <a:r>
              <a:rPr lang="pt-BR" altLang="pt-BR" sz="1600" dirty="0">
                <a:solidFill>
                  <a:srgbClr val="948A54"/>
                </a:solidFill>
                <a:latin typeface="Calibri" panose="020F0502020204030204" pitchFamily="34" charset="0"/>
              </a:rPr>
              <a:t>Renato Rocha Souza</a:t>
            </a:r>
          </a:p>
        </p:txBody>
      </p:sp>
    </p:spTree>
    <p:extLst>
      <p:ext uri="{BB962C8B-B14F-4D97-AF65-F5344CB8AC3E}">
        <p14:creationId xmlns:p14="http://schemas.microsoft.com/office/powerpoint/2010/main" val="2191810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>
            <a:spLocks noChangeArrowheads="1"/>
          </p:cNvSpPr>
          <p:nvPr userDrawn="1"/>
        </p:nvSpPr>
        <p:spPr bwMode="auto">
          <a:xfrm>
            <a:off x="755650" y="25400"/>
            <a:ext cx="81962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pt-BR" altLang="pt-BR" sz="2000" b="1" dirty="0">
                <a:solidFill>
                  <a:srgbClr val="948A54"/>
                </a:solidFill>
                <a:latin typeface="Calibri" panose="020F0502020204030204" pitchFamily="34" charset="0"/>
              </a:rPr>
              <a:t>Gestão da Informação e do Conhecimento</a:t>
            </a:r>
          </a:p>
          <a:p>
            <a:pPr eaLnBrk="1" hangingPunct="1">
              <a:defRPr/>
            </a:pPr>
            <a:r>
              <a:rPr lang="pt-BR" altLang="pt-BR" sz="1600" dirty="0">
                <a:solidFill>
                  <a:srgbClr val="948A54"/>
                </a:solidFill>
                <a:latin typeface="Calibri" panose="020F0502020204030204" pitchFamily="34" charset="0"/>
              </a:rPr>
              <a:t>Renato Rocha Souza</a:t>
            </a:r>
          </a:p>
        </p:txBody>
      </p:sp>
    </p:spTree>
    <p:extLst>
      <p:ext uri="{BB962C8B-B14F-4D97-AF65-F5344CB8AC3E}">
        <p14:creationId xmlns:p14="http://schemas.microsoft.com/office/powerpoint/2010/main" val="2935830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6512" y="3188"/>
            <a:ext cx="9207499" cy="690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Conteúdo 5"/>
          <p:cNvSpPr>
            <a:spLocks noGrp="1"/>
          </p:cNvSpPr>
          <p:nvPr>
            <p:ph sz="quarter" idx="10" hasCustomPrompt="1"/>
          </p:nvPr>
        </p:nvSpPr>
        <p:spPr>
          <a:xfrm>
            <a:off x="971600" y="404664"/>
            <a:ext cx="7828930" cy="151216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="1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/>
              <a:t>Clique para editar o título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2060848"/>
            <a:ext cx="5668690" cy="93610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/>
              <a:t>Clique para editar o subtítulo</a:t>
            </a:r>
          </a:p>
        </p:txBody>
      </p:sp>
    </p:spTree>
    <p:extLst>
      <p:ext uri="{BB962C8B-B14F-4D97-AF65-F5344CB8AC3E}">
        <p14:creationId xmlns:p14="http://schemas.microsoft.com/office/powerpoint/2010/main" val="631770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6512" y="-24180"/>
            <a:ext cx="9255455" cy="694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2132856"/>
            <a:ext cx="7772400" cy="1944216"/>
          </a:xfrm>
          <a:prstGeom prst="rect">
            <a:avLst/>
          </a:prstGeom>
        </p:spPr>
        <p:txBody>
          <a:bodyPr anchor="t"/>
          <a:lstStyle>
            <a:lvl1pPr algn="ctr">
              <a:defRPr sz="4000" b="1" cap="all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60435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jp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4" r:id="rId2"/>
    <p:sldLayoutId id="2147483733" r:id="rId3"/>
    <p:sldLayoutId id="2147483736" r:id="rId4"/>
    <p:sldLayoutId id="2147483744" r:id="rId5"/>
    <p:sldLayoutId id="2147483772" r:id="rId6"/>
    <p:sldLayoutId id="2147483773" r:id="rId7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bg2">
              <a:lumMod val="50000"/>
            </a:schemeClr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bg2">
              <a:lumMod val="50000"/>
            </a:schemeClr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2">
              <a:lumMod val="50000"/>
            </a:schemeClr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2">
              <a:lumMod val="50000"/>
            </a:schemeClr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72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3" r:id="rId4"/>
    <p:sldLayoutId id="2147483764" r:id="rId5"/>
    <p:sldLayoutId id="2147483765" r:id="rId6"/>
    <p:sldLayoutId id="2147483770" r:id="rId7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bg2">
              <a:lumMod val="50000"/>
            </a:schemeClr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bg2">
              <a:lumMod val="50000"/>
            </a:schemeClr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2">
              <a:lumMod val="50000"/>
            </a:schemeClr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2">
              <a:lumMod val="50000"/>
            </a:schemeClr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399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80" r:id="rId4"/>
    <p:sldLayoutId id="2147483781" r:id="rId5"/>
    <p:sldLayoutId id="2147483782" r:id="rId6"/>
    <p:sldLayoutId id="2147483786" r:id="rId7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bg2">
              <a:lumMod val="50000"/>
            </a:schemeClr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bg2">
              <a:lumMod val="50000"/>
            </a:schemeClr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2">
              <a:lumMod val="50000"/>
            </a:schemeClr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2">
              <a:lumMod val="50000"/>
            </a:schemeClr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B_Bases-03.jp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47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rbarsotti/MBA/archive/master.zip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rbarsotti/MBA/archive/master.zip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barsotti/MBA/archive/master.zip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barsotti/MBA/archive/master.zip" TargetMode="Externa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83.emf"/><Relationship Id="rId4" Type="http://schemas.openxmlformats.org/officeDocument/2006/relationships/image" Target="../media/image82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s://github.com/rbarsotti/MBA/archive/master.zip" TargetMode="Externa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barsotti/MBA/archive/master.zip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s://www.youtube.com/watch?v=_2u_eHHzRto" TargetMode="Externa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barsotti/MBA/archive/master.zip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/>
          <p:cNvSpPr>
            <a:spLocks noGrp="1"/>
          </p:cNvSpPr>
          <p:nvPr>
            <p:ph sz="quarter" idx="10"/>
          </p:nvPr>
        </p:nvSpPr>
        <p:spPr>
          <a:xfrm>
            <a:off x="0" y="404664"/>
            <a:ext cx="8800530" cy="1512168"/>
          </a:xfrm>
        </p:spPr>
        <p:txBody>
          <a:bodyPr/>
          <a:lstStyle/>
          <a:p>
            <a:r>
              <a:rPr lang="pt-BR" dirty="0">
                <a:latin typeface="Verdana" pitchFamily="34" charset="0"/>
              </a:rPr>
              <a:t>Modelagem Preditiva Avançada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>
          <a:xfrm>
            <a:off x="3160238" y="980728"/>
            <a:ext cx="5668690" cy="936104"/>
          </a:xfrm>
        </p:spPr>
        <p:txBody>
          <a:bodyPr/>
          <a:lstStyle/>
          <a:p>
            <a:r>
              <a:rPr lang="pt-BR" dirty="0">
                <a:latin typeface="Verdana" pitchFamily="34" charset="0"/>
              </a:rPr>
              <a:t> Rafael Lychowski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0"/>
          </p:nvPr>
        </p:nvSpPr>
        <p:spPr>
          <a:xfrm>
            <a:off x="107504" y="764704"/>
            <a:ext cx="8928992" cy="5688632"/>
          </a:xfrm>
        </p:spPr>
        <p:txBody>
          <a:bodyPr/>
          <a:lstStyle/>
          <a:p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1D46201-76BE-4AD4-8705-A4B994B98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028227"/>
            <a:ext cx="8175635" cy="309827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5837CB9-1792-4DC1-AA7E-CA8BA1CDB570}"/>
              </a:ext>
            </a:extLst>
          </p:cNvPr>
          <p:cNvSpPr txBox="1"/>
          <p:nvPr/>
        </p:nvSpPr>
        <p:spPr>
          <a:xfrm>
            <a:off x="608720" y="5226022"/>
            <a:ext cx="25968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dirty="0"/>
              <a:t>Adicionar variáveis (</a:t>
            </a:r>
            <a:r>
              <a:rPr lang="pt-BR" sz="1600" dirty="0" err="1"/>
              <a:t>features</a:t>
            </a:r>
            <a:r>
              <a:rPr lang="pt-BR" sz="16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dirty="0"/>
              <a:t>Aumentar complexidade do modelo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84DA7C3-1865-4298-B891-D4F1F9DCEF68}"/>
              </a:ext>
            </a:extLst>
          </p:cNvPr>
          <p:cNvSpPr txBox="1"/>
          <p:nvPr/>
        </p:nvSpPr>
        <p:spPr>
          <a:xfrm>
            <a:off x="5876528" y="5378422"/>
            <a:ext cx="25968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dirty="0"/>
              <a:t>Adicionar mais dados (base de treino)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dirty="0"/>
              <a:t>Diminuir variáveis (</a:t>
            </a:r>
            <a:r>
              <a:rPr lang="pt-BR" sz="1600" dirty="0" err="1"/>
              <a:t>features</a:t>
            </a:r>
            <a:r>
              <a:rPr lang="pt-BR" sz="1600" dirty="0"/>
              <a:t>)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8FE5065-DDDB-4FDD-B53E-BC94BEEBA589}"/>
              </a:ext>
            </a:extLst>
          </p:cNvPr>
          <p:cNvSpPr/>
          <p:nvPr/>
        </p:nvSpPr>
        <p:spPr>
          <a:xfrm>
            <a:off x="107504" y="762400"/>
            <a:ext cx="4572000" cy="95763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900"/>
              </a:lnSpc>
              <a:spcBef>
                <a:spcPct val="20000"/>
              </a:spcBef>
            </a:pPr>
            <a:r>
              <a:rPr lang="pt-BR" sz="2000" b="1" dirty="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Revisão</a:t>
            </a:r>
          </a:p>
          <a:p>
            <a:pPr>
              <a:lnSpc>
                <a:spcPts val="1900"/>
              </a:lnSpc>
              <a:spcBef>
                <a:spcPct val="20000"/>
              </a:spcBef>
            </a:pPr>
            <a:endParaRPr lang="pt-BR" sz="2000" b="1" dirty="0">
              <a:solidFill>
                <a:srgbClr val="00336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ts val="1900"/>
              </a:lnSpc>
              <a:spcBef>
                <a:spcPct val="20000"/>
              </a:spcBef>
            </a:pPr>
            <a:r>
              <a:rPr lang="pt-BR" sz="18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Bias x </a:t>
            </a:r>
            <a:r>
              <a:rPr lang="pt-BR" sz="1800" dirty="0" err="1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Variance</a:t>
            </a:r>
            <a:endParaRPr lang="pt-BR" sz="1800" dirty="0">
              <a:solidFill>
                <a:schemeClr val="accent5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22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0"/>
          </p:nvPr>
        </p:nvSpPr>
        <p:spPr>
          <a:xfrm>
            <a:off x="107504" y="764704"/>
            <a:ext cx="8928992" cy="5688632"/>
          </a:xfrm>
        </p:spPr>
        <p:txBody>
          <a:bodyPr/>
          <a:lstStyle/>
          <a:p>
            <a:pPr marL="0" indent="0">
              <a:buNone/>
            </a:pPr>
            <a:r>
              <a:rPr lang="pt-BR" sz="2000" b="1" dirty="0"/>
              <a:t>Revisão</a:t>
            </a:r>
          </a:p>
          <a:p>
            <a:pPr marL="0" indent="0">
              <a:buNone/>
            </a:pPr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sz="1800" dirty="0">
                <a:solidFill>
                  <a:schemeClr val="accent5">
                    <a:lumMod val="50000"/>
                  </a:schemeClr>
                </a:solidFill>
              </a:rPr>
              <a:t>Bias x </a:t>
            </a:r>
            <a:r>
              <a:rPr lang="pt-BR" sz="1800" dirty="0" err="1">
                <a:solidFill>
                  <a:schemeClr val="accent5">
                    <a:lumMod val="50000"/>
                  </a:schemeClr>
                </a:solidFill>
              </a:rPr>
              <a:t>Variance</a:t>
            </a:r>
            <a:endParaRPr lang="pt-BR" sz="18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3C546FA-29AF-424D-817C-A0C9A0B17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76" y="2420888"/>
            <a:ext cx="3272602" cy="324036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1A3D1B9-65FF-49AC-892B-F6D69C7E2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521" y="2564904"/>
            <a:ext cx="4692879" cy="295232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55C85B4-DDD6-4ADA-B28B-954FF3953076}"/>
              </a:ext>
            </a:extLst>
          </p:cNvPr>
          <p:cNvSpPr txBox="1"/>
          <p:nvPr/>
        </p:nvSpPr>
        <p:spPr>
          <a:xfrm>
            <a:off x="2699792" y="2708920"/>
            <a:ext cx="1497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 err="1">
                <a:solidFill>
                  <a:srgbClr val="FF0000"/>
                </a:solidFill>
              </a:rPr>
              <a:t>Overfitting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9C3D562-7EF6-4C51-8C76-3DE638BCA37F}"/>
              </a:ext>
            </a:extLst>
          </p:cNvPr>
          <p:cNvSpPr txBox="1"/>
          <p:nvPr/>
        </p:nvSpPr>
        <p:spPr>
          <a:xfrm>
            <a:off x="109614" y="5149890"/>
            <a:ext cx="1497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 err="1">
                <a:solidFill>
                  <a:srgbClr val="FF0000"/>
                </a:solidFill>
              </a:rPr>
              <a:t>Underfitting</a:t>
            </a:r>
            <a:endParaRPr lang="en-US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38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755576" y="93316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Partições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BF0F71D-79EE-44BD-B5E8-8C448EE59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456381"/>
            <a:ext cx="6240970" cy="490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1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73867" y="967359"/>
            <a:ext cx="5130384" cy="313544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defTabSz="685800"/>
            <a:r>
              <a:rPr lang="pt-BR" sz="1500" dirty="0">
                <a:solidFill>
                  <a:prstClr val="white"/>
                </a:solidFill>
              </a:rPr>
              <a:t>Modelagem Preditiva Avançada</a:t>
            </a:r>
          </a:p>
        </p:txBody>
      </p:sp>
      <p:sp>
        <p:nvSpPr>
          <p:cNvPr id="14" name="Espaço Reservado para Texto 8">
            <a:extLst>
              <a:ext uri="{FF2B5EF4-FFF2-40B4-BE49-F238E27FC236}">
                <a16:creationId xmlns:a16="http://schemas.microsoft.com/office/drawing/2014/main" id="{5F541625-D3C4-42B7-9A63-C5BB4EC4D869}"/>
              </a:ext>
            </a:extLst>
          </p:cNvPr>
          <p:cNvSpPr txBox="1">
            <a:spLocks/>
          </p:cNvSpPr>
          <p:nvPr/>
        </p:nvSpPr>
        <p:spPr>
          <a:xfrm>
            <a:off x="355199" y="1592734"/>
            <a:ext cx="8092115" cy="41405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2">
                    <a:lumMod val="5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57175" indent="-257175" defTabSz="685800"/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Parabéns! Você acaba de ser contratado como o mais novo Data Scientist de uma empresa global de Real Estate. Com o crescimento acelerado da cidade de Boston, devido sua proximidade a centros de excelência como Harvard e MIT, o mercado imobiliário da região apresenta uma oportunidade única. Para comprar os melhores imóveis aos melhores preços, você deve desenvolver um modelo capaz de receber os dados de um imóvel qualquer e dizer qual deve ser seu preço aproximado. Assim ao buscar por oportunidades na região poderá filtrar o que está caro demais e o que está barato.  </a:t>
            </a:r>
          </a:p>
          <a:p>
            <a:pPr marL="0" indent="0" defTabSz="685800">
              <a:buNone/>
            </a:pPr>
            <a:endParaRPr lang="pt-BR" sz="1600" kern="0" dirty="0">
              <a:solidFill>
                <a:prstClr val="black"/>
              </a:solidFill>
              <a:latin typeface="Times New Roman"/>
            </a:endParaRPr>
          </a:p>
          <a:p>
            <a:pPr marL="257175" indent="-257175" defTabSz="685800">
              <a:buFont typeface="Arial" panose="020B0604020202020204" pitchFamily="34" charset="0"/>
              <a:buChar char="•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Para desenvolver seu modelo você irá realizar as seguintes tarefas: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Importar o dataset em </a:t>
            </a:r>
            <a:r>
              <a:rPr lang="pt-BR" sz="1200" kern="0" dirty="0">
                <a:solidFill>
                  <a:schemeClr val="accent1">
                    <a:lumMod val="75000"/>
                  </a:schemeClr>
                </a:solidFill>
                <a:latin typeface="Times New Roman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https://github.com/rbarsotti/MBA/archive/master.zip</a:t>
            </a:r>
            <a:r>
              <a:rPr lang="pt-BR" sz="1200" kern="0" dirty="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Importar o dataset para o ambiente R.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Fazer uma rápida exploração dos dados.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Dividir a base em 70% para treino e 30% para teste do modelo.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Treinar o modelo de regressão linear na base de treino.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Validar a performance do modelo e determinar os principais preditores.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Fazer o “scoring” do modelo para os dados na base de teste.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Usar o modelo para determinar o preço de um imóvel com as informações no exercício 3</a:t>
            </a:r>
          </a:p>
          <a:p>
            <a:pPr marL="0" indent="0" defTabSz="685800">
              <a:buNone/>
            </a:pPr>
            <a:endParaRPr lang="pt-BR" sz="2400" kern="0" dirty="0">
              <a:solidFill>
                <a:srgbClr val="E7E6E6">
                  <a:lumMod val="50000"/>
                </a:srgbClr>
              </a:solidFill>
              <a:latin typeface="Times New Roman"/>
            </a:endParaRP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672A9D7B-8FFA-4F5E-B5A0-BF4CACC55E12}"/>
              </a:ext>
            </a:extLst>
          </p:cNvPr>
          <p:cNvSpPr/>
          <p:nvPr/>
        </p:nvSpPr>
        <p:spPr>
          <a:xfrm>
            <a:off x="186233" y="836712"/>
            <a:ext cx="70084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Regressão Linear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81C8C4-C919-4DEE-B5D7-A2E954E861B0}"/>
              </a:ext>
            </a:extLst>
          </p:cNvPr>
          <p:cNvSpPr txBox="1">
            <a:spLocks/>
          </p:cNvSpPr>
          <p:nvPr/>
        </p:nvSpPr>
        <p:spPr>
          <a:xfrm>
            <a:off x="167436" y="171290"/>
            <a:ext cx="4752280" cy="41805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pt-BR" sz="2000" b="1" kern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Modelagem Preditiva Avançada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CF83D0-21C3-4466-B7F4-80E11E47C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886" y="3083481"/>
            <a:ext cx="2238375" cy="218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4704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1075729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Classificação: por que não regressão ?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77EB25D-3F2F-4F81-BBD5-D02FA1B74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16832"/>
            <a:ext cx="5133975" cy="2257425"/>
          </a:xfrm>
          <a:prstGeom prst="rect">
            <a:avLst/>
          </a:prstGeom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3942CC99-421A-402C-AD20-FEDA7EFA7AEA}"/>
              </a:ext>
            </a:extLst>
          </p:cNvPr>
          <p:cNvCxnSpPr/>
          <p:nvPr/>
        </p:nvCxnSpPr>
        <p:spPr bwMode="auto">
          <a:xfrm flipV="1">
            <a:off x="2123728" y="2036764"/>
            <a:ext cx="3888432" cy="21134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088939E-1308-4685-BFBB-EA2A1CB3EC44}"/>
              </a:ext>
            </a:extLst>
          </p:cNvPr>
          <p:cNvSpPr txBox="1"/>
          <p:nvPr/>
        </p:nvSpPr>
        <p:spPr>
          <a:xfrm>
            <a:off x="7884368" y="2204864"/>
            <a:ext cx="432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X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D8C5A3B-5F0F-4E25-A3CD-6022318C617A}"/>
              </a:ext>
            </a:extLst>
          </p:cNvPr>
          <p:cNvCxnSpPr>
            <a:cxnSpLocks/>
          </p:cNvCxnSpPr>
          <p:nvPr/>
        </p:nvCxnSpPr>
        <p:spPr bwMode="auto">
          <a:xfrm flipV="1">
            <a:off x="2263851" y="2404919"/>
            <a:ext cx="6556621" cy="18285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C561976A-936E-4337-8E6A-B3D3D9180DC6}"/>
              </a:ext>
            </a:extLst>
          </p:cNvPr>
          <p:cNvCxnSpPr>
            <a:cxnSpLocks/>
          </p:cNvCxnSpPr>
          <p:nvPr/>
        </p:nvCxnSpPr>
        <p:spPr bwMode="auto">
          <a:xfrm>
            <a:off x="2411760" y="3045544"/>
            <a:ext cx="4392488" cy="479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07811EC-A93E-4EF0-8627-341866599DCF}"/>
              </a:ext>
            </a:extLst>
          </p:cNvPr>
          <p:cNvSpPr txBox="1"/>
          <p:nvPr/>
        </p:nvSpPr>
        <p:spPr>
          <a:xfrm>
            <a:off x="1180170" y="4814882"/>
            <a:ext cx="65060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Um único valor pode distorcer completamente o resultado</a:t>
            </a:r>
          </a:p>
        </p:txBody>
      </p:sp>
    </p:spTree>
    <p:extLst>
      <p:ext uri="{BB962C8B-B14F-4D97-AF65-F5344CB8AC3E}">
        <p14:creationId xmlns:p14="http://schemas.microsoft.com/office/powerpoint/2010/main" val="265376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1075729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Classificação: por que não regressão 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4062EDF-7822-4B32-95BC-2BE7267F53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66" t="55556" r="28358"/>
          <a:stretch/>
        </p:blipFill>
        <p:spPr>
          <a:xfrm>
            <a:off x="464145" y="2269464"/>
            <a:ext cx="3303289" cy="116586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8C62DB-B696-4013-A50C-B34EEC9DD256}"/>
              </a:ext>
            </a:extLst>
          </p:cNvPr>
          <p:cNvSpPr txBox="1"/>
          <p:nvPr/>
        </p:nvSpPr>
        <p:spPr>
          <a:xfrm>
            <a:off x="1115616" y="3905791"/>
            <a:ext cx="6348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Ordem e valores relativos não correspondem a realidade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76454C9-B3D5-4F58-A3F2-961D25B16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074" y="2245384"/>
            <a:ext cx="3346904" cy="111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974558"/>
            <a:ext cx="70084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“Regressão” Logística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1917BBC-6030-40E6-AC83-F48384E9DC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5131189" y="1556792"/>
            <a:ext cx="3558237" cy="284659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771F8EA-6698-45F3-91AA-61FDAD7A0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1" y="1653303"/>
            <a:ext cx="4918149" cy="2495777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782AD5D-FCC4-4669-ABB1-3922F3C4154B}"/>
              </a:ext>
            </a:extLst>
          </p:cNvPr>
          <p:cNvSpPr txBox="1"/>
          <p:nvPr/>
        </p:nvSpPr>
        <p:spPr>
          <a:xfrm>
            <a:off x="851639" y="4785561"/>
            <a:ext cx="6185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Resultado da regressão pode exceder o intervalo (0 a 1)</a:t>
            </a:r>
          </a:p>
        </p:txBody>
      </p:sp>
    </p:spTree>
    <p:extLst>
      <p:ext uri="{BB962C8B-B14F-4D97-AF65-F5344CB8AC3E}">
        <p14:creationId xmlns:p14="http://schemas.microsoft.com/office/powerpoint/2010/main" val="128988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974558"/>
            <a:ext cx="70084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“Regressão” Logística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21DE0C5-6A31-4F6C-9A6A-BFC167D83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312162"/>
            <a:ext cx="4101455" cy="42747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2416318-D0FD-43CE-B556-CF358E950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778935"/>
            <a:ext cx="3958382" cy="244215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949316E-AEE9-40A0-8991-80AD42EBE1E7}"/>
              </a:ext>
            </a:extLst>
          </p:cNvPr>
          <p:cNvSpPr txBox="1"/>
          <p:nvPr/>
        </p:nvSpPr>
        <p:spPr>
          <a:xfrm>
            <a:off x="1054989" y="4336198"/>
            <a:ext cx="2351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err="1"/>
              <a:t>Sigmoid</a:t>
            </a:r>
            <a:r>
              <a:rPr lang="pt-BR" sz="1600" dirty="0"/>
              <a:t> </a:t>
            </a:r>
            <a:r>
              <a:rPr lang="pt-BR" sz="1600" dirty="0" err="1"/>
              <a:t>Function</a:t>
            </a:r>
            <a:r>
              <a:rPr lang="pt-BR" sz="1600" dirty="0"/>
              <a:t> ou </a:t>
            </a:r>
            <a:r>
              <a:rPr lang="pt-BR" sz="1600" dirty="0" err="1"/>
              <a:t>Logistics</a:t>
            </a:r>
            <a:r>
              <a:rPr lang="pt-BR" sz="1600" dirty="0"/>
              <a:t> </a:t>
            </a:r>
            <a:r>
              <a:rPr lang="pt-BR" sz="1600" dirty="0" err="1"/>
              <a:t>Function</a:t>
            </a:r>
            <a:r>
              <a:rPr lang="pt-BR" sz="16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16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A47838C-82D2-4A56-BFAF-141201B79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1860900"/>
            <a:ext cx="4827760" cy="227822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88BF46F-382C-445A-95DD-464A12DED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4748" y="5186055"/>
            <a:ext cx="2557279" cy="73065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E13CBB2-AEAE-4C0B-9297-70944D32C6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5945" y="5170395"/>
            <a:ext cx="1656953" cy="750318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1A54F9D4-C6B2-4980-9AB0-066F4A094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2086" y="926654"/>
            <a:ext cx="341947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31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974558"/>
            <a:ext cx="70084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“Regressão” Logística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D8EA8C7-DFD7-4DB1-8166-12EC14B1F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772816"/>
            <a:ext cx="2857500" cy="23241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E7D2182-8B32-4845-AED1-AF09ECA91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884" y="2682163"/>
            <a:ext cx="4127524" cy="66108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ACBDAA09-BE0D-4221-823E-5B73439C58A0}"/>
              </a:ext>
            </a:extLst>
          </p:cNvPr>
          <p:cNvSpPr txBox="1"/>
          <p:nvPr/>
        </p:nvSpPr>
        <p:spPr>
          <a:xfrm>
            <a:off x="5149817" y="3404932"/>
            <a:ext cx="23514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O0 = -3</a:t>
            </a:r>
          </a:p>
          <a:p>
            <a:pPr algn="ctr"/>
            <a:r>
              <a:rPr lang="pt-BR" sz="1600" dirty="0"/>
              <a:t>O1 = 1</a:t>
            </a:r>
          </a:p>
          <a:p>
            <a:pPr algn="ctr"/>
            <a:r>
              <a:rPr lang="pt-BR" sz="1600" dirty="0"/>
              <a:t>O2 = 1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16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F028617-BD5A-4740-B984-DB7AEDBD8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426" y="4497149"/>
            <a:ext cx="3960440" cy="44303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17F610C8-A549-40FC-808A-B2372FDAAF04}"/>
              </a:ext>
            </a:extLst>
          </p:cNvPr>
          <p:cNvSpPr txBox="1"/>
          <p:nvPr/>
        </p:nvSpPr>
        <p:spPr>
          <a:xfrm>
            <a:off x="5315923" y="5004465"/>
            <a:ext cx="2351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x1 + x2 &gt;= 3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16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FBB631F-5E22-4886-9FBD-D5AC87E01C31}"/>
              </a:ext>
            </a:extLst>
          </p:cNvPr>
          <p:cNvSpPr txBox="1"/>
          <p:nvPr/>
        </p:nvSpPr>
        <p:spPr>
          <a:xfrm>
            <a:off x="541780" y="3994229"/>
            <a:ext cx="2351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7030A0"/>
                </a:solidFill>
              </a:rPr>
              <a:t>x1 + x2 = 3</a:t>
            </a:r>
          </a:p>
          <a:p>
            <a:pPr algn="ctr"/>
            <a:r>
              <a:rPr lang="pt-BR" sz="1600" dirty="0">
                <a:solidFill>
                  <a:srgbClr val="7030A0"/>
                </a:solidFill>
              </a:rPr>
              <a:t>h(x) = 0.5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7030A0"/>
              </a:solidFill>
            </a:endParaRP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D9DE1C32-FDAA-4189-BE49-7126BCA557FE}"/>
              </a:ext>
            </a:extLst>
          </p:cNvPr>
          <p:cNvCxnSpPr/>
          <p:nvPr/>
        </p:nvCxnSpPr>
        <p:spPr bwMode="auto">
          <a:xfrm>
            <a:off x="971600" y="2132856"/>
            <a:ext cx="1512168" cy="14254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670F0BB-13DA-440C-B7AC-58FC2BE1D919}"/>
              </a:ext>
            </a:extLst>
          </p:cNvPr>
          <p:cNvSpPr txBox="1"/>
          <p:nvPr/>
        </p:nvSpPr>
        <p:spPr>
          <a:xfrm>
            <a:off x="1898726" y="2004541"/>
            <a:ext cx="2351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x1 + x2 &gt;= 3</a:t>
            </a:r>
          </a:p>
          <a:p>
            <a:pPr algn="ctr"/>
            <a:r>
              <a:rPr lang="pt-BR" sz="1600" dirty="0"/>
              <a:t>y = 1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1600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F680ED1-3CAA-4594-B2AE-8C5D71AB72A6}"/>
              </a:ext>
            </a:extLst>
          </p:cNvPr>
          <p:cNvSpPr txBox="1"/>
          <p:nvPr/>
        </p:nvSpPr>
        <p:spPr>
          <a:xfrm>
            <a:off x="-580834" y="3179450"/>
            <a:ext cx="2351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x1 + x2 &lt; 3</a:t>
            </a:r>
          </a:p>
          <a:p>
            <a:pPr algn="ctr"/>
            <a:r>
              <a:rPr lang="pt-BR" sz="1600" dirty="0"/>
              <a:t>y = 0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1600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500C2BE5-AB05-4E73-9FCF-2152886A2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5105" y="1137650"/>
            <a:ext cx="2557279" cy="730651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4E9A01F4-91CB-4184-A45B-8BBE6DD8E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6302" y="1121990"/>
            <a:ext cx="1656953" cy="75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94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6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DF12368-DB09-4061-A56D-878C6964A3DC}"/>
              </a:ext>
            </a:extLst>
          </p:cNvPr>
          <p:cNvSpPr txBox="1"/>
          <p:nvPr/>
        </p:nvSpPr>
        <p:spPr>
          <a:xfrm>
            <a:off x="481460" y="2028285"/>
            <a:ext cx="84110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Simples x Múltipla: uma mesma variável pode ter um efeito sozinha e outra quando combinada </a:t>
            </a:r>
            <a:r>
              <a:rPr lang="pt-BR" sz="1400" dirty="0"/>
              <a:t>(sessão 4.3.3 página 148)</a:t>
            </a:r>
            <a:endParaRPr lang="pt-BR" sz="20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148DC4A-55C0-4E49-905F-1474AE93B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62" y="2975419"/>
            <a:ext cx="3509676" cy="129679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7AB3060-DC75-47FC-ABF1-5803C1D8B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3068960"/>
            <a:ext cx="3273843" cy="1828095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2DEC7DD7-9062-48E5-9FBA-8A3DCABB5BEB}"/>
              </a:ext>
            </a:extLst>
          </p:cNvPr>
          <p:cNvSpPr/>
          <p:nvPr/>
        </p:nvSpPr>
        <p:spPr>
          <a:xfrm>
            <a:off x="323776" y="974558"/>
            <a:ext cx="70084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“Regressão” Logística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AE5AFA7-C8AC-4C1E-8E16-BBCC0D1ECFBD}"/>
              </a:ext>
            </a:extLst>
          </p:cNvPr>
          <p:cNvSpPr/>
          <p:nvPr/>
        </p:nvSpPr>
        <p:spPr>
          <a:xfrm>
            <a:off x="699653" y="5013176"/>
            <a:ext cx="797463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This is an important distinction for a credit card company that is trying to determine to whom they should oﬀer credit. A student is riskier than a non-student if no information about the student’s credit card balance is available. However, that student is less risky than a non-student with the same credit card balance! </a:t>
            </a:r>
          </a:p>
        </p:txBody>
      </p:sp>
    </p:spTree>
    <p:extLst>
      <p:ext uri="{BB962C8B-B14F-4D97-AF65-F5344CB8AC3E}">
        <p14:creationId xmlns:p14="http://schemas.microsoft.com/office/powerpoint/2010/main" val="3015948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de cantos arredondados 5"/>
          <p:cNvSpPr/>
          <p:nvPr/>
        </p:nvSpPr>
        <p:spPr bwMode="auto">
          <a:xfrm rot="16200000">
            <a:off x="-329493" y="2895520"/>
            <a:ext cx="1690557" cy="384514"/>
          </a:xfrm>
          <a:prstGeom prst="roundRect">
            <a:avLst>
              <a:gd name="adj" fmla="val 48206"/>
            </a:avLst>
          </a:prstGeom>
          <a:solidFill>
            <a:srgbClr val="0024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>
              <a:spcBef>
                <a:spcPts val="600"/>
              </a:spcBef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MANHÃ</a:t>
            </a:r>
          </a:p>
        </p:txBody>
      </p:sp>
      <p:sp>
        <p:nvSpPr>
          <p:cNvPr id="7" name="Retângulo de cantos arredondados 6"/>
          <p:cNvSpPr/>
          <p:nvPr/>
        </p:nvSpPr>
        <p:spPr bwMode="auto">
          <a:xfrm rot="16200000">
            <a:off x="-465287" y="4989825"/>
            <a:ext cx="1966444" cy="384512"/>
          </a:xfrm>
          <a:prstGeom prst="roundRect">
            <a:avLst>
              <a:gd name="adj" fmla="val 45900"/>
            </a:avLst>
          </a:prstGeom>
          <a:solidFill>
            <a:srgbClr val="0024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>
              <a:spcBef>
                <a:spcPts val="600"/>
              </a:spcBef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TARDE</a:t>
            </a:r>
          </a:p>
        </p:txBody>
      </p:sp>
      <p:sp>
        <p:nvSpPr>
          <p:cNvPr id="11" name="Retângulo de cantos arredondados 10"/>
          <p:cNvSpPr/>
          <p:nvPr/>
        </p:nvSpPr>
        <p:spPr bwMode="auto">
          <a:xfrm>
            <a:off x="5148063" y="1399066"/>
            <a:ext cx="3548628" cy="488084"/>
          </a:xfrm>
          <a:prstGeom prst="roundRect">
            <a:avLst>
              <a:gd name="adj" fmla="val 44803"/>
            </a:avLst>
          </a:prstGeom>
          <a:solidFill>
            <a:srgbClr val="0026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SEGUNDO DIA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07504" y="749538"/>
            <a:ext cx="5545112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808080">
                    <a:lumMod val="25000"/>
                  </a:srgbClr>
                </a:solidFill>
                <a:latin typeface="Calibri" pitchFamily="34" charset="0"/>
                <a:cs typeface="Calibri" pitchFamily="34" charset="0"/>
              </a:rPr>
              <a:t>MAPA</a:t>
            </a:r>
            <a:r>
              <a:rPr lang="pt-BR" sz="2000" b="1" dirty="0">
                <a:solidFill>
                  <a:srgbClr val="000000"/>
                </a:solidFill>
              </a:rPr>
              <a:t> </a:t>
            </a:r>
            <a:r>
              <a:rPr lang="pt-BR" b="1" dirty="0">
                <a:solidFill>
                  <a:srgbClr val="808080">
                    <a:lumMod val="25000"/>
                  </a:srgbClr>
                </a:solidFill>
                <a:latin typeface="Calibri" pitchFamily="34" charset="0"/>
                <a:cs typeface="Calibri" pitchFamily="34" charset="0"/>
              </a:rPr>
              <a:t>CONCEITUAL</a:t>
            </a:r>
            <a:r>
              <a:rPr lang="pt-BR" sz="2000" b="1" dirty="0">
                <a:solidFill>
                  <a:srgbClr val="000000"/>
                </a:solidFill>
              </a:rPr>
              <a:t> </a:t>
            </a:r>
            <a:r>
              <a:rPr lang="pt-BR" b="1" dirty="0">
                <a:solidFill>
                  <a:srgbClr val="808080">
                    <a:lumMod val="25000"/>
                  </a:srgbClr>
                </a:solidFill>
                <a:latin typeface="Calibri" pitchFamily="34" charset="0"/>
                <a:cs typeface="Calibri" pitchFamily="34" charset="0"/>
              </a:rPr>
              <a:t>DA DISCIPLINA</a:t>
            </a:r>
          </a:p>
        </p:txBody>
      </p:sp>
      <p:sp>
        <p:nvSpPr>
          <p:cNvPr id="22" name="Retângulo de cantos arredondados 21"/>
          <p:cNvSpPr/>
          <p:nvPr/>
        </p:nvSpPr>
        <p:spPr bwMode="auto">
          <a:xfrm>
            <a:off x="1105746" y="1417659"/>
            <a:ext cx="3548628" cy="488084"/>
          </a:xfrm>
          <a:prstGeom prst="roundRect">
            <a:avLst>
              <a:gd name="adj" fmla="val 44803"/>
            </a:avLst>
          </a:prstGeom>
          <a:solidFill>
            <a:srgbClr val="0026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PRIMEIRO DIA</a:t>
            </a:r>
          </a:p>
        </p:txBody>
      </p:sp>
      <p:sp>
        <p:nvSpPr>
          <p:cNvPr id="23" name="Retângulo de cantos arredondados 22"/>
          <p:cNvSpPr/>
          <p:nvPr/>
        </p:nvSpPr>
        <p:spPr bwMode="auto">
          <a:xfrm>
            <a:off x="905677" y="2060848"/>
            <a:ext cx="3908667" cy="2066003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176213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Revisão Modelagem Preditiva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633413" lvl="1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lvl="1">
              <a:spcBef>
                <a:spcPts val="500"/>
              </a:spcBef>
              <a:buClr>
                <a:srgbClr val="002654"/>
              </a:buClr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 </a:t>
            </a:r>
          </a:p>
          <a:p>
            <a:pPr marL="633413" lvl="1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176213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</p:txBody>
      </p:sp>
      <p:sp>
        <p:nvSpPr>
          <p:cNvPr id="27" name="Retângulo de cantos arredondados 26"/>
          <p:cNvSpPr/>
          <p:nvPr/>
        </p:nvSpPr>
        <p:spPr bwMode="auto">
          <a:xfrm>
            <a:off x="899592" y="4293096"/>
            <a:ext cx="3908667" cy="2088232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Combinação 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</p:txBody>
      </p:sp>
      <p:sp>
        <p:nvSpPr>
          <p:cNvPr id="30" name="Retângulo de cantos arredondados 29"/>
          <p:cNvSpPr/>
          <p:nvPr/>
        </p:nvSpPr>
        <p:spPr bwMode="auto">
          <a:xfrm>
            <a:off x="4999809" y="2060848"/>
            <a:ext cx="3827052" cy="2066003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 smtClean="0">
                <a:solidFill>
                  <a:srgbClr val="002654"/>
                </a:solidFill>
                <a:latin typeface="Arial" charset="0"/>
              </a:rPr>
              <a:t>SVM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</a:t>
            </a:r>
            <a:r>
              <a:rPr lang="pt-BR" sz="1400" kern="0" dirty="0" smtClean="0">
                <a:solidFill>
                  <a:srgbClr val="002654"/>
                </a:solidFill>
                <a:latin typeface="Arial" charset="0"/>
              </a:rPr>
              <a:t>Caso</a:t>
            </a: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Redes Neurais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</p:txBody>
      </p:sp>
      <p:sp>
        <p:nvSpPr>
          <p:cNvPr id="31" name="Retângulo de cantos arredondados 30"/>
          <p:cNvSpPr/>
          <p:nvPr/>
        </p:nvSpPr>
        <p:spPr bwMode="auto">
          <a:xfrm>
            <a:off x="4997660" y="4293096"/>
            <a:ext cx="3849435" cy="2088232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Algoritmos Genéticos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</a:t>
            </a:r>
            <a:r>
              <a:rPr lang="pt-BR" sz="1400" kern="0" dirty="0" smtClean="0">
                <a:solidFill>
                  <a:srgbClr val="002654"/>
                </a:solidFill>
                <a:latin typeface="Arial" charset="0"/>
              </a:rPr>
              <a:t>Caso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 smtClean="0">
                <a:solidFill>
                  <a:srgbClr val="002654"/>
                </a:solidFill>
                <a:latin typeface="Arial" charset="0"/>
              </a:rPr>
              <a:t>Trabalho Final</a:t>
            </a:r>
            <a:endParaRPr lang="pt-BR" sz="1400" kern="0" dirty="0">
              <a:solidFill>
                <a:srgbClr val="002654"/>
              </a:solidFill>
              <a:latin typeface="Arial" charset="0"/>
            </a:endParaRPr>
          </a:p>
        </p:txBody>
      </p:sp>
      <p:sp>
        <p:nvSpPr>
          <p:cNvPr id="14" name="Título 6">
            <a:extLst>
              <a:ext uri="{FF2B5EF4-FFF2-40B4-BE49-F238E27FC236}">
                <a16:creationId xmlns:a16="http://schemas.microsoft.com/office/drawing/2014/main" id="{EA64D9DB-27F0-4569-A6DF-BCAA2194AB57}"/>
              </a:ext>
            </a:extLst>
          </p:cNvPr>
          <p:cNvSpPr txBox="1">
            <a:spLocks/>
          </p:cNvSpPr>
          <p:nvPr/>
        </p:nvSpPr>
        <p:spPr>
          <a:xfrm>
            <a:off x="323776" y="160065"/>
            <a:ext cx="6840512" cy="418058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pt-BR" dirty="0"/>
              <a:t>Modelagem Preditiva Avançada</a:t>
            </a:r>
          </a:p>
        </p:txBody>
      </p:sp>
    </p:spTree>
    <p:extLst>
      <p:ext uri="{BB962C8B-B14F-4D97-AF65-F5344CB8AC3E}">
        <p14:creationId xmlns:p14="http://schemas.microsoft.com/office/powerpoint/2010/main" val="3813367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73867" y="967359"/>
            <a:ext cx="5130384" cy="313544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Modelagem Preditiva Avançada</a:t>
            </a: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672A9D7B-8FFA-4F5E-B5A0-BF4CACC55E12}"/>
              </a:ext>
            </a:extLst>
          </p:cNvPr>
          <p:cNvSpPr/>
          <p:nvPr/>
        </p:nvSpPr>
        <p:spPr>
          <a:xfrm>
            <a:off x="167436" y="764704"/>
            <a:ext cx="70084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rgbClr val="007E7A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Regressão Logística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81C8C4-C919-4DEE-B5D7-A2E954E861B0}"/>
              </a:ext>
            </a:extLst>
          </p:cNvPr>
          <p:cNvSpPr txBox="1">
            <a:spLocks/>
          </p:cNvSpPr>
          <p:nvPr/>
        </p:nvSpPr>
        <p:spPr>
          <a:xfrm>
            <a:off x="167436" y="171290"/>
            <a:ext cx="4752280" cy="41805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Modelagem Preditiva Avançada</a:t>
            </a:r>
          </a:p>
        </p:txBody>
      </p:sp>
      <p:sp>
        <p:nvSpPr>
          <p:cNvPr id="8" name="Espaço Reservado para Texto 8">
            <a:extLst>
              <a:ext uri="{FF2B5EF4-FFF2-40B4-BE49-F238E27FC236}">
                <a16:creationId xmlns:a16="http://schemas.microsoft.com/office/drawing/2014/main" id="{E3BFFAB9-3754-4721-A56E-CE8D9E8A8CB7}"/>
              </a:ext>
            </a:extLst>
          </p:cNvPr>
          <p:cNvSpPr txBox="1">
            <a:spLocks/>
          </p:cNvSpPr>
          <p:nvPr/>
        </p:nvSpPr>
        <p:spPr>
          <a:xfrm>
            <a:off x="167909" y="1286177"/>
            <a:ext cx="8508547" cy="552069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2">
                    <a:lumMod val="5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pt-BR" sz="1600" kern="0" dirty="0">
                <a:solidFill>
                  <a:schemeClr val="tx1"/>
                </a:solidFill>
              </a:rPr>
              <a:t>Mais um dia no MLBB (Machine Learning Bank of Boston) e devido ao aumento na demanda por imóveis na região o mercado de crédito está em alta e é preciso alocar seus empréstimos da melhor maneira possível. O problema é que os pedidos são tantos que estão sobrecarregando os analistas de crédito do banco. Para resolver essa situação você decide desenvolver um modelo para automatizar o processo de aprovação de crédito. Sua mais nova oportunidade de apresentar o modelo é no pedido de crédito feito por um grupo brasileiro de Real Estate que está se expandindo na região.</a:t>
            </a:r>
          </a:p>
          <a:p>
            <a:endParaRPr lang="pt-BR" sz="1600" kern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600" kern="0" dirty="0">
                <a:solidFill>
                  <a:schemeClr val="tx1"/>
                </a:solidFill>
              </a:rPr>
              <a:t>Para desenvolver seu modelo você irá realizar as seguintes tarefas: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Importar o dataset em</a:t>
            </a:r>
            <a:r>
              <a:rPr lang="pt-BR" sz="1200" kern="0" dirty="0">
                <a:solidFill>
                  <a:schemeClr val="tx1"/>
                </a:solidFill>
              </a:rPr>
              <a:t> </a:t>
            </a:r>
            <a:r>
              <a:rPr lang="pt-BR" sz="1200" kern="0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https://github.com/rbarsotti/MBA/archive/master.zip</a:t>
            </a:r>
            <a:endParaRPr lang="pt-BR" sz="1200" kern="0" dirty="0">
              <a:solidFill>
                <a:schemeClr val="accent1">
                  <a:lumMod val="75000"/>
                </a:schemeClr>
              </a:solidFill>
            </a:endParaRP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Importar o dataset para o ambiente R.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Fazer uma rápida exploração dos dados.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 Dividir a base em 70% para treino e 30% para teste do modelo.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Treinar o modelo de regressão logística na base de treino.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Validar a performance do modelo e determinar os principais preditores.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Fazer o “scoring” do modelo para os dados na base de teste.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Determinar a aprovação ou não de crédito para o cliente no exercício 3</a:t>
            </a:r>
          </a:p>
          <a:p>
            <a:endParaRPr lang="pt-BR" kern="0" dirty="0"/>
          </a:p>
        </p:txBody>
      </p:sp>
      <p:pic>
        <p:nvPicPr>
          <p:cNvPr id="9" name="Imagem 2">
            <a:extLst>
              <a:ext uri="{FF2B5EF4-FFF2-40B4-BE49-F238E27FC236}">
                <a16:creationId xmlns:a16="http://schemas.microsoft.com/office/drawing/2014/main" id="{57E3FC36-1FC4-41D5-ACC0-C4A56B1F8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32" y="3011473"/>
            <a:ext cx="2483767" cy="303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07674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DEC7DD7-9062-48E5-9FBA-8A3DCABB5BEB}"/>
              </a:ext>
            </a:extLst>
          </p:cNvPr>
          <p:cNvSpPr/>
          <p:nvPr/>
        </p:nvSpPr>
        <p:spPr>
          <a:xfrm>
            <a:off x="323776" y="974558"/>
            <a:ext cx="700844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 err="1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Resampling</a:t>
            </a:r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9AE8593-A118-4248-9947-B6270FAA3729}"/>
              </a:ext>
            </a:extLst>
          </p:cNvPr>
          <p:cNvSpPr txBox="1"/>
          <p:nvPr/>
        </p:nvSpPr>
        <p:spPr>
          <a:xfrm>
            <a:off x="467544" y="2066462"/>
            <a:ext cx="41504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Aumenta confiabilidade do modelo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Exige maior poder computacional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Cross </a:t>
            </a:r>
            <a:r>
              <a:rPr lang="pt-BR" sz="2000" dirty="0" err="1"/>
              <a:t>validation</a:t>
            </a: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093E5A4-99F6-4F30-B89E-B68468FF9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700808"/>
            <a:ext cx="3295650" cy="261937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E4EF43-C8DE-48F4-AF80-438843DC5297}"/>
              </a:ext>
            </a:extLst>
          </p:cNvPr>
          <p:cNvSpPr txBox="1"/>
          <p:nvPr/>
        </p:nvSpPr>
        <p:spPr>
          <a:xfrm>
            <a:off x="5292080" y="4437112"/>
            <a:ext cx="3282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Amostras diferentes geram resultados bem diferentes !!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820933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755576" y="93316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Cross </a:t>
            </a:r>
            <a:r>
              <a:rPr lang="pt-BR" sz="2800" b="1" kern="0" dirty="0" err="1">
                <a:solidFill>
                  <a:srgbClr val="007E7A"/>
                </a:solidFill>
                <a:latin typeface="+mj-lt"/>
                <a:ea typeface="+mj-ea"/>
                <a:cs typeface="+mj-cs"/>
              </a:rPr>
              <a:t>Validation</a:t>
            </a:r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660EA8C-F51F-447B-8629-977577F42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060848"/>
            <a:ext cx="8100900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7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755576" y="93316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Árvore de Decisão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8B91AA-7E73-4B41-9870-684090D1545E}"/>
              </a:ext>
            </a:extLst>
          </p:cNvPr>
          <p:cNvSpPr txBox="1"/>
          <p:nvPr/>
        </p:nvSpPr>
        <p:spPr>
          <a:xfrm>
            <a:off x="575680" y="1656481"/>
            <a:ext cx="70926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Fácil interpretação, fácil visualização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Não precisa de variável </a:t>
            </a:r>
            <a:r>
              <a:rPr lang="pt-BR" sz="2000" i="1" dirty="0" err="1"/>
              <a:t>dummy</a:t>
            </a:r>
            <a:r>
              <a:rPr lang="pt-BR" sz="2000" dirty="0"/>
              <a:t> para preditores qualitativos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Critério de divisão: Ganho de informação - IG (Shannon, 1948)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Baseado em Entropia como uma medida de desordem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Desordem: quanto mais mesclado, maior a entropia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385ACAA-C158-4465-A3C5-86CD5FE16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80" y="3782143"/>
            <a:ext cx="3291547" cy="252028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F427AC4-B0AE-4301-A5AE-7463F59E8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933" y="4582005"/>
            <a:ext cx="4553898" cy="65703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00357F8-DFA8-4260-8EB0-E5A8F84D8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227" y="5239035"/>
            <a:ext cx="5276773" cy="109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60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755576" y="93316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Árvore de Decisão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8B91AA-7E73-4B41-9870-684090D1545E}"/>
              </a:ext>
            </a:extLst>
          </p:cNvPr>
          <p:cNvSpPr txBox="1"/>
          <p:nvPr/>
        </p:nvSpPr>
        <p:spPr>
          <a:xfrm>
            <a:off x="575680" y="1656481"/>
            <a:ext cx="7092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Algoritmo: Se a divisão reduzir a entropia (ou aumenta o ganho de informação) então siga com a divisão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97FF248-648B-413E-835F-6E5197076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544" y="2301964"/>
            <a:ext cx="4392488" cy="359230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4D58CB4-2BEA-4B37-BBDF-96B7E4D14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9" y="3019185"/>
            <a:ext cx="3462991" cy="73131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50BCBED-87FA-4949-AB57-EA3FF99CC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9" y="5863154"/>
            <a:ext cx="4358414" cy="75631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58C3BEE-48FB-44B1-BC24-A5E312A4B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0393" y="5894270"/>
            <a:ext cx="4603607" cy="68650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403D680-9507-4A74-96E0-EFFE581B52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4865" y="3320692"/>
            <a:ext cx="3874237" cy="96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0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755576" y="93316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Árvore de Decisão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8B91AA-7E73-4B41-9870-684090D1545E}"/>
              </a:ext>
            </a:extLst>
          </p:cNvPr>
          <p:cNvSpPr txBox="1"/>
          <p:nvPr/>
        </p:nvSpPr>
        <p:spPr>
          <a:xfrm>
            <a:off x="575680" y="1656481"/>
            <a:ext cx="7092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Algoritmo: Se a divisão reduzir a entropia (ou aumenta o ganho de informação) então siga com a divisão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CCC284-1925-4F4E-8022-D94630608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676" y="3356992"/>
            <a:ext cx="2960665" cy="151216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D9C152D-10AC-4E81-9B7C-B606911A4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420887"/>
            <a:ext cx="5112568" cy="41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80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755576" y="93316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Árvore de Decisão x Modelo Linear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1730504-7C12-4EBA-8B0F-BE26FF141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628800"/>
            <a:ext cx="491490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131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755576" y="93316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Árvore de Decisão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8B91AA-7E73-4B41-9870-684090D1545E}"/>
              </a:ext>
            </a:extLst>
          </p:cNvPr>
          <p:cNvSpPr txBox="1"/>
          <p:nvPr/>
        </p:nvSpPr>
        <p:spPr>
          <a:xfrm>
            <a:off x="575680" y="1656481"/>
            <a:ext cx="846081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Não costumam ter alta acurácia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Muito voláteis -&gt; uma mudança simples no dado pode mudar completamente a árvore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r>
              <a:rPr lang="pt-BR" sz="2000" b="1" dirty="0"/>
              <a:t>Solução</a:t>
            </a:r>
            <a:r>
              <a:rPr lang="pt-BR" sz="2000" dirty="0"/>
              <a:t>: Combinação</a:t>
            </a:r>
          </a:p>
          <a:p>
            <a:endParaRPr lang="pt-BR" sz="2000" dirty="0"/>
          </a:p>
          <a:p>
            <a:r>
              <a:rPr lang="pt-BR" sz="2000" dirty="0"/>
              <a:t>“Set </a:t>
            </a:r>
            <a:r>
              <a:rPr lang="pt-BR" sz="2000" dirty="0" err="1"/>
              <a:t>of</a:t>
            </a:r>
            <a:r>
              <a:rPr lang="pt-BR" sz="2000" dirty="0"/>
              <a:t> </a:t>
            </a:r>
            <a:r>
              <a:rPr lang="pt-BR" sz="2000" dirty="0" err="1"/>
              <a:t>weak</a:t>
            </a:r>
            <a:r>
              <a:rPr lang="pt-BR" sz="2000" dirty="0"/>
              <a:t> </a:t>
            </a:r>
            <a:r>
              <a:rPr lang="pt-BR" sz="2000" dirty="0" err="1"/>
              <a:t>learners</a:t>
            </a:r>
            <a:r>
              <a:rPr lang="pt-BR" sz="2000" dirty="0"/>
              <a:t> are </a:t>
            </a:r>
            <a:r>
              <a:rPr lang="pt-BR" sz="2000" dirty="0" err="1"/>
              <a:t>combined</a:t>
            </a:r>
            <a:r>
              <a:rPr lang="pt-BR" sz="2000" dirty="0"/>
              <a:t> </a:t>
            </a:r>
            <a:r>
              <a:rPr lang="pt-BR" sz="2000" dirty="0" err="1"/>
              <a:t>to</a:t>
            </a:r>
            <a:r>
              <a:rPr lang="pt-BR" sz="2000" dirty="0"/>
              <a:t> </a:t>
            </a:r>
            <a:r>
              <a:rPr lang="pt-BR" sz="2000" dirty="0" err="1"/>
              <a:t>create</a:t>
            </a:r>
            <a:r>
              <a:rPr lang="pt-BR" sz="2000" dirty="0"/>
              <a:t> a </a:t>
            </a:r>
            <a:r>
              <a:rPr lang="pt-BR" sz="2000" dirty="0" err="1"/>
              <a:t>strong</a:t>
            </a:r>
            <a:r>
              <a:rPr lang="pt-BR" sz="2000" dirty="0"/>
              <a:t> </a:t>
            </a:r>
            <a:r>
              <a:rPr lang="pt-BR" sz="2000" dirty="0" err="1"/>
              <a:t>learner</a:t>
            </a:r>
            <a:r>
              <a:rPr lang="pt-BR" sz="2000" dirty="0"/>
              <a:t>”</a:t>
            </a:r>
          </a:p>
          <a:p>
            <a:endParaRPr lang="pt-BR" sz="2000" dirty="0"/>
          </a:p>
          <a:p>
            <a:r>
              <a:rPr lang="pt-BR" sz="2000" b="1" dirty="0" err="1"/>
              <a:t>Boosting</a:t>
            </a:r>
            <a:r>
              <a:rPr lang="pt-BR" sz="2000" dirty="0"/>
              <a:t> -&gt; cria 1 árvore por vez, vai melhorando a próxima utilizando os erros da árvore anterior</a:t>
            </a:r>
          </a:p>
          <a:p>
            <a:endParaRPr lang="pt-BR" sz="2000" dirty="0"/>
          </a:p>
          <a:p>
            <a:r>
              <a:rPr lang="pt-BR" sz="2000" b="1" dirty="0" err="1"/>
              <a:t>Bagging</a:t>
            </a:r>
            <a:r>
              <a:rPr lang="pt-BR" sz="2000" dirty="0"/>
              <a:t> (</a:t>
            </a:r>
            <a:r>
              <a:rPr lang="pt-BR" sz="1800" b="1" dirty="0" err="1"/>
              <a:t>B</a:t>
            </a:r>
            <a:r>
              <a:rPr lang="pt-BR" sz="1800" dirty="0" err="1"/>
              <a:t>ootstrap</a:t>
            </a:r>
            <a:r>
              <a:rPr lang="pt-BR" sz="1800" dirty="0"/>
              <a:t> </a:t>
            </a:r>
            <a:r>
              <a:rPr lang="pt-BR" sz="1800" b="1" dirty="0" err="1"/>
              <a:t>AGG</a:t>
            </a:r>
            <a:r>
              <a:rPr lang="pt-BR" sz="1800" dirty="0" err="1"/>
              <a:t>regat</a:t>
            </a:r>
            <a:r>
              <a:rPr lang="pt-BR" sz="1800" b="1" dirty="0" err="1"/>
              <a:t>ING</a:t>
            </a:r>
            <a:r>
              <a:rPr lang="pt-BR" b="1" dirty="0"/>
              <a:t>)</a:t>
            </a:r>
            <a:r>
              <a:rPr lang="pt-BR" sz="2000" dirty="0"/>
              <a:t> -&gt; utiliza n amostras aleatórias de treinamento. Considera a média das árvores </a:t>
            </a:r>
          </a:p>
          <a:p>
            <a:endParaRPr lang="pt-BR" sz="2000" dirty="0"/>
          </a:p>
          <a:p>
            <a:r>
              <a:rPr lang="pt-BR" sz="2000" b="1" dirty="0" err="1"/>
              <a:t>Random</a:t>
            </a:r>
            <a:r>
              <a:rPr lang="pt-BR" sz="2000" b="1" dirty="0"/>
              <a:t> Forest </a:t>
            </a:r>
            <a:r>
              <a:rPr lang="pt-BR" sz="2000" dirty="0"/>
              <a:t>-&gt; igual </a:t>
            </a:r>
            <a:r>
              <a:rPr lang="pt-BR" sz="2000" dirty="0" err="1"/>
              <a:t>Bagging</a:t>
            </a:r>
            <a:r>
              <a:rPr lang="pt-BR" sz="2000" dirty="0"/>
              <a:t>, mas varia a quantidade de </a:t>
            </a:r>
            <a:r>
              <a:rPr lang="pt-BR" sz="2000" dirty="0" err="1"/>
              <a:t>features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231693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0" y="76877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Combinação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1F0A151-9FC7-4399-A867-06E1692A3408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https://quantdare.com/what-is-the-difference-between-bagging-and-boosting/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73AE9EE-C7A1-44A0-81AF-64C8960BE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890" y="1273904"/>
            <a:ext cx="6489510" cy="165104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3B3B286-F911-4FC6-BFF4-30B606A29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477" y="2997973"/>
            <a:ext cx="6480923" cy="158315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19B1739-F0DA-4D18-A0B1-4837652A1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477" y="4653136"/>
            <a:ext cx="6480923" cy="178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0" y="76877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Combinação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1F0A151-9FC7-4399-A867-06E1692A3408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https://quantdare.com/what-is-the-difference-between-bagging-and-boosting/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7BBB31-5F6B-4CA3-8104-55DE2BA81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634" y="1270491"/>
            <a:ext cx="5996678" cy="214651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4855904-A8D4-4AE3-A91C-E18922271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634" y="3517346"/>
            <a:ext cx="5996678" cy="1985563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AF0412EA-42D3-4C44-9B55-BC660B0CCDAD}"/>
              </a:ext>
            </a:extLst>
          </p:cNvPr>
          <p:cNvSpPr/>
          <p:nvPr/>
        </p:nvSpPr>
        <p:spPr>
          <a:xfrm>
            <a:off x="120621" y="5641213"/>
            <a:ext cx="81813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/>
              <a:t>Variações: </a:t>
            </a:r>
            <a:r>
              <a:rPr lang="pt-BR" sz="2000" dirty="0" err="1"/>
              <a:t>AdaBoost</a:t>
            </a:r>
            <a:r>
              <a:rPr lang="pt-BR" sz="2000" dirty="0"/>
              <a:t>, </a:t>
            </a:r>
            <a:r>
              <a:rPr lang="pt-BR" sz="2000" dirty="0" err="1"/>
              <a:t>LPBoost</a:t>
            </a:r>
            <a:r>
              <a:rPr lang="pt-BR" sz="2000" dirty="0"/>
              <a:t>, </a:t>
            </a:r>
            <a:r>
              <a:rPr lang="pt-BR" sz="2000" dirty="0" err="1"/>
              <a:t>XGBoost</a:t>
            </a:r>
            <a:r>
              <a:rPr lang="pt-BR" sz="2000" dirty="0"/>
              <a:t>, </a:t>
            </a:r>
            <a:r>
              <a:rPr lang="pt-BR" sz="2000" dirty="0" err="1"/>
              <a:t>GradientBoost</a:t>
            </a:r>
            <a:r>
              <a:rPr lang="pt-BR" sz="2000" dirty="0"/>
              <a:t>, </a:t>
            </a:r>
            <a:r>
              <a:rPr lang="pt-BR" sz="2000" dirty="0" err="1"/>
              <a:t>BrownBoost</a:t>
            </a:r>
            <a:r>
              <a:rPr lang="pt-B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162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de cantos arredondados 10"/>
          <p:cNvSpPr/>
          <p:nvPr/>
        </p:nvSpPr>
        <p:spPr bwMode="auto">
          <a:xfrm>
            <a:off x="1171476" y="4359334"/>
            <a:ext cx="1584176" cy="488084"/>
          </a:xfrm>
          <a:prstGeom prst="roundRect">
            <a:avLst>
              <a:gd name="adj" fmla="val 44803"/>
            </a:avLst>
          </a:prstGeom>
          <a:solidFill>
            <a:srgbClr val="0026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SEGUNDO DIA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07504" y="749538"/>
            <a:ext cx="5545112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808080">
                    <a:lumMod val="25000"/>
                  </a:srgbClr>
                </a:solidFill>
                <a:latin typeface="Calibri" pitchFamily="34" charset="0"/>
                <a:cs typeface="Calibri" pitchFamily="34" charset="0"/>
              </a:rPr>
              <a:t>MAPA</a:t>
            </a:r>
            <a:r>
              <a:rPr lang="pt-BR" sz="2000" b="1" dirty="0">
                <a:solidFill>
                  <a:srgbClr val="000000"/>
                </a:solidFill>
              </a:rPr>
              <a:t> </a:t>
            </a:r>
            <a:r>
              <a:rPr lang="pt-BR" b="1" dirty="0">
                <a:solidFill>
                  <a:srgbClr val="808080">
                    <a:lumMod val="25000"/>
                  </a:srgbClr>
                </a:solidFill>
                <a:latin typeface="Calibri" pitchFamily="34" charset="0"/>
                <a:cs typeface="Calibri" pitchFamily="34" charset="0"/>
              </a:rPr>
              <a:t>CONCEITUAL</a:t>
            </a:r>
            <a:r>
              <a:rPr lang="pt-BR" sz="2000" b="1" dirty="0">
                <a:solidFill>
                  <a:srgbClr val="000000"/>
                </a:solidFill>
              </a:rPr>
              <a:t> </a:t>
            </a:r>
            <a:r>
              <a:rPr lang="pt-BR" b="1" dirty="0">
                <a:solidFill>
                  <a:srgbClr val="808080">
                    <a:lumMod val="25000"/>
                  </a:srgbClr>
                </a:solidFill>
                <a:latin typeface="Calibri" pitchFamily="34" charset="0"/>
                <a:cs typeface="Calibri" pitchFamily="34" charset="0"/>
              </a:rPr>
              <a:t>DA DISCIPLINA</a:t>
            </a:r>
          </a:p>
        </p:txBody>
      </p:sp>
      <p:sp>
        <p:nvSpPr>
          <p:cNvPr id="23" name="Retângulo de cantos arredondados 22"/>
          <p:cNvSpPr/>
          <p:nvPr/>
        </p:nvSpPr>
        <p:spPr bwMode="auto">
          <a:xfrm>
            <a:off x="634346" y="1971943"/>
            <a:ext cx="3908667" cy="2066003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176213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Revisão Modelagem Preditiva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  <a:p>
            <a:pPr marL="285750" indent="-285750"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633413" lvl="1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lvl="1">
              <a:spcBef>
                <a:spcPts val="500"/>
              </a:spcBef>
              <a:buClr>
                <a:srgbClr val="002654"/>
              </a:buClr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 </a:t>
            </a:r>
          </a:p>
          <a:p>
            <a:pPr marL="633413" lvl="1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176213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</p:txBody>
      </p:sp>
      <p:sp>
        <p:nvSpPr>
          <p:cNvPr id="30" name="Retângulo de cantos arredondados 29"/>
          <p:cNvSpPr/>
          <p:nvPr/>
        </p:nvSpPr>
        <p:spPr bwMode="auto">
          <a:xfrm>
            <a:off x="4930683" y="1971943"/>
            <a:ext cx="3900987" cy="2073818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SVM 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</a:t>
            </a:r>
            <a:r>
              <a:rPr lang="pt-BR" sz="1400" kern="0" dirty="0" smtClean="0">
                <a:solidFill>
                  <a:srgbClr val="002654"/>
                </a:solidFill>
                <a:latin typeface="Arial" charset="0"/>
              </a:rPr>
              <a:t>Caso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Redes </a:t>
            </a:r>
            <a:r>
              <a:rPr lang="pt-BR" sz="1400" kern="0" dirty="0" smtClean="0">
                <a:solidFill>
                  <a:srgbClr val="002654"/>
                </a:solidFill>
                <a:latin typeface="Arial" charset="0"/>
              </a:rPr>
              <a:t>Neurais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</a:t>
            </a:r>
            <a:r>
              <a:rPr lang="pt-BR" sz="1400" kern="0" dirty="0" smtClean="0">
                <a:solidFill>
                  <a:srgbClr val="002654"/>
                </a:solidFill>
                <a:latin typeface="Arial" charset="0"/>
              </a:rPr>
              <a:t>Caso</a:t>
            </a: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</p:txBody>
      </p:sp>
      <p:sp>
        <p:nvSpPr>
          <p:cNvPr id="13" name="Retângulo de cantos arredondados 10">
            <a:extLst>
              <a:ext uri="{FF2B5EF4-FFF2-40B4-BE49-F238E27FC236}">
                <a16:creationId xmlns:a16="http://schemas.microsoft.com/office/drawing/2014/main" id="{BA66AD87-BFBE-4FB2-B3CD-157C1B466DAF}"/>
              </a:ext>
            </a:extLst>
          </p:cNvPr>
          <p:cNvSpPr/>
          <p:nvPr/>
        </p:nvSpPr>
        <p:spPr bwMode="auto">
          <a:xfrm>
            <a:off x="1701797" y="1384892"/>
            <a:ext cx="1584176" cy="488084"/>
          </a:xfrm>
          <a:prstGeom prst="roundRect">
            <a:avLst>
              <a:gd name="adj" fmla="val 44803"/>
            </a:avLst>
          </a:prstGeom>
          <a:solidFill>
            <a:srgbClr val="0026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PRIMEIRO DIA</a:t>
            </a:r>
          </a:p>
        </p:txBody>
      </p:sp>
      <p:sp>
        <p:nvSpPr>
          <p:cNvPr id="15" name="Retângulo de cantos arredondados 10">
            <a:extLst>
              <a:ext uri="{FF2B5EF4-FFF2-40B4-BE49-F238E27FC236}">
                <a16:creationId xmlns:a16="http://schemas.microsoft.com/office/drawing/2014/main" id="{04D69B14-5960-42CD-86BF-68CF7EAE1A39}"/>
              </a:ext>
            </a:extLst>
          </p:cNvPr>
          <p:cNvSpPr/>
          <p:nvPr/>
        </p:nvSpPr>
        <p:spPr bwMode="auto">
          <a:xfrm>
            <a:off x="6208685" y="1400149"/>
            <a:ext cx="1584176" cy="488084"/>
          </a:xfrm>
          <a:prstGeom prst="roundRect">
            <a:avLst>
              <a:gd name="adj" fmla="val 44803"/>
            </a:avLst>
          </a:prstGeom>
          <a:solidFill>
            <a:srgbClr val="0026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TERCEIRO DIA</a:t>
            </a:r>
          </a:p>
        </p:txBody>
      </p:sp>
      <p:sp>
        <p:nvSpPr>
          <p:cNvPr id="16" name="Retângulo de cantos arredondados 10">
            <a:extLst>
              <a:ext uri="{FF2B5EF4-FFF2-40B4-BE49-F238E27FC236}">
                <a16:creationId xmlns:a16="http://schemas.microsoft.com/office/drawing/2014/main" id="{A0E8CB87-AE76-405E-BA41-2F63B80534F5}"/>
              </a:ext>
            </a:extLst>
          </p:cNvPr>
          <p:cNvSpPr/>
          <p:nvPr/>
        </p:nvSpPr>
        <p:spPr bwMode="auto">
          <a:xfrm>
            <a:off x="4207645" y="4336128"/>
            <a:ext cx="1584176" cy="488084"/>
          </a:xfrm>
          <a:prstGeom prst="roundRect">
            <a:avLst>
              <a:gd name="adj" fmla="val 44803"/>
            </a:avLst>
          </a:prstGeom>
          <a:solidFill>
            <a:srgbClr val="0026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QUARTO DIA</a:t>
            </a:r>
          </a:p>
        </p:txBody>
      </p:sp>
      <p:sp>
        <p:nvSpPr>
          <p:cNvPr id="17" name="Retângulo de cantos arredondados 22">
            <a:extLst>
              <a:ext uri="{FF2B5EF4-FFF2-40B4-BE49-F238E27FC236}">
                <a16:creationId xmlns:a16="http://schemas.microsoft.com/office/drawing/2014/main" id="{8ED9CC42-2537-4F7B-A5E7-C767FCFC9C6A}"/>
              </a:ext>
            </a:extLst>
          </p:cNvPr>
          <p:cNvSpPr/>
          <p:nvPr/>
        </p:nvSpPr>
        <p:spPr bwMode="auto">
          <a:xfrm>
            <a:off x="363242" y="5013078"/>
            <a:ext cx="2922732" cy="1440258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176213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Combinação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  <a:p>
            <a:pPr marL="633413" lvl="1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lvl="1">
              <a:spcBef>
                <a:spcPts val="500"/>
              </a:spcBef>
              <a:buClr>
                <a:srgbClr val="002654"/>
              </a:buClr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 </a:t>
            </a:r>
          </a:p>
          <a:p>
            <a:pPr marL="633413" lvl="1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176213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</p:txBody>
      </p:sp>
      <p:sp>
        <p:nvSpPr>
          <p:cNvPr id="18" name="Retângulo de cantos arredondados 10">
            <a:extLst>
              <a:ext uri="{FF2B5EF4-FFF2-40B4-BE49-F238E27FC236}">
                <a16:creationId xmlns:a16="http://schemas.microsoft.com/office/drawing/2014/main" id="{91DBF597-0612-4F03-824B-54B2EDE439BD}"/>
              </a:ext>
            </a:extLst>
          </p:cNvPr>
          <p:cNvSpPr/>
          <p:nvPr/>
        </p:nvSpPr>
        <p:spPr bwMode="auto">
          <a:xfrm>
            <a:off x="6892172" y="4336128"/>
            <a:ext cx="1584176" cy="488084"/>
          </a:xfrm>
          <a:prstGeom prst="roundRect">
            <a:avLst>
              <a:gd name="adj" fmla="val 44803"/>
            </a:avLst>
          </a:prstGeom>
          <a:solidFill>
            <a:srgbClr val="0026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QUINTO DIA</a:t>
            </a:r>
          </a:p>
        </p:txBody>
      </p:sp>
      <p:sp>
        <p:nvSpPr>
          <p:cNvPr id="19" name="Retângulo de cantos arredondados 30">
            <a:extLst>
              <a:ext uri="{FF2B5EF4-FFF2-40B4-BE49-F238E27FC236}">
                <a16:creationId xmlns:a16="http://schemas.microsoft.com/office/drawing/2014/main" id="{9FAD5A8B-E597-4106-A19D-C428C58E874B}"/>
              </a:ext>
            </a:extLst>
          </p:cNvPr>
          <p:cNvSpPr/>
          <p:nvPr/>
        </p:nvSpPr>
        <p:spPr bwMode="auto">
          <a:xfrm>
            <a:off x="3541871" y="5003864"/>
            <a:ext cx="2590994" cy="1415000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Algoritmos Genéticos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  <a:endParaRPr lang="pt-BR" sz="1400" kern="0" dirty="0">
              <a:solidFill>
                <a:srgbClr val="002654"/>
              </a:solidFill>
              <a:latin typeface="Arial" charset="0"/>
            </a:endParaRPr>
          </a:p>
        </p:txBody>
      </p:sp>
      <p:sp>
        <p:nvSpPr>
          <p:cNvPr id="20" name="Retângulo de cantos arredondados 30">
            <a:extLst>
              <a:ext uri="{FF2B5EF4-FFF2-40B4-BE49-F238E27FC236}">
                <a16:creationId xmlns:a16="http://schemas.microsoft.com/office/drawing/2014/main" id="{76DDAE39-8C88-46AE-9B6C-94C7D869AD59}"/>
              </a:ext>
            </a:extLst>
          </p:cNvPr>
          <p:cNvSpPr/>
          <p:nvPr/>
        </p:nvSpPr>
        <p:spPr bwMode="auto">
          <a:xfrm>
            <a:off x="6361407" y="5003864"/>
            <a:ext cx="2590994" cy="1415000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 smtClean="0">
                <a:solidFill>
                  <a:srgbClr val="002654"/>
                </a:solidFill>
                <a:latin typeface="Arial" charset="0"/>
              </a:rPr>
              <a:t>Trabalho Final</a:t>
            </a: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>
              <a:spcBef>
                <a:spcPts val="500"/>
              </a:spcBef>
              <a:buClr>
                <a:srgbClr val="002654"/>
              </a:buClr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</p:txBody>
      </p:sp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323776" y="160065"/>
            <a:ext cx="6840512" cy="418058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pt-BR" dirty="0"/>
              <a:t>Modelagem Preditiva Avançada</a:t>
            </a:r>
          </a:p>
        </p:txBody>
      </p:sp>
    </p:spTree>
    <p:extLst>
      <p:ext uri="{BB962C8B-B14F-4D97-AF65-F5344CB8AC3E}">
        <p14:creationId xmlns:p14="http://schemas.microsoft.com/office/powerpoint/2010/main" val="2514442831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73867" y="967359"/>
            <a:ext cx="5130384" cy="313544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Modelag</a:t>
            </a: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672A9D7B-8FFA-4F5E-B5A0-BF4CACC55E12}"/>
              </a:ext>
            </a:extLst>
          </p:cNvPr>
          <p:cNvSpPr/>
          <p:nvPr/>
        </p:nvSpPr>
        <p:spPr>
          <a:xfrm>
            <a:off x="167436" y="764704"/>
            <a:ext cx="700844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rgbClr val="007E7A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Árvore de Decisão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81C8C4-C919-4DEE-B5D7-A2E954E861B0}"/>
              </a:ext>
            </a:extLst>
          </p:cNvPr>
          <p:cNvSpPr txBox="1">
            <a:spLocks/>
          </p:cNvSpPr>
          <p:nvPr/>
        </p:nvSpPr>
        <p:spPr>
          <a:xfrm>
            <a:off x="167436" y="171290"/>
            <a:ext cx="4752280" cy="41805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Modelagem Preditiva Avançada</a:t>
            </a:r>
          </a:p>
        </p:txBody>
      </p:sp>
      <p:sp>
        <p:nvSpPr>
          <p:cNvPr id="10" name="Espaço Reservado para Texto 8">
            <a:extLst>
              <a:ext uri="{FF2B5EF4-FFF2-40B4-BE49-F238E27FC236}">
                <a16:creationId xmlns:a16="http://schemas.microsoft.com/office/drawing/2014/main" id="{251615BF-A3FE-40EA-A5A6-FCF865EECEC4}"/>
              </a:ext>
            </a:extLst>
          </p:cNvPr>
          <p:cNvSpPr txBox="1">
            <a:spLocks/>
          </p:cNvSpPr>
          <p:nvPr/>
        </p:nvSpPr>
        <p:spPr>
          <a:xfrm>
            <a:off x="167437" y="1493835"/>
            <a:ext cx="8809128" cy="472852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2">
                    <a:lumMod val="5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pt-BR" sz="2000" kern="0" dirty="0">
                <a:solidFill>
                  <a:schemeClr val="tx1"/>
                </a:solidFill>
              </a:rPr>
              <a:t>Com o crescimento urbano acelerado da cidade de Boston e o aquecimento da economia local os serviços públicos estão sobrecarregados. O hospital Boston D’Or decidiu investir em automatizar o processo de direcionamento de pacientes para os especialistas corretos, para isso será desenvolvido um modelo de árvore de decisão baseado em um formulário padrão preenchido pelos paciente. </a:t>
            </a:r>
          </a:p>
          <a:p>
            <a:endParaRPr lang="pt-BR" sz="2000" kern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000" kern="0" dirty="0">
                <a:solidFill>
                  <a:schemeClr val="tx1"/>
                </a:solidFill>
              </a:rPr>
              <a:t>Para desenvolver seu modelo você irá realizar as seguintes tarefas: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Importar o dataset BostonHospital disponível em </a:t>
            </a:r>
            <a:r>
              <a:rPr lang="pt-BR" sz="1300" kern="0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https://github.com/rbarsotti/MBA/archive/master.zip</a:t>
            </a:r>
            <a:endParaRPr lang="pt-BR" sz="1300" kern="0" dirty="0">
              <a:solidFill>
                <a:schemeClr val="accent1">
                  <a:lumMod val="75000"/>
                </a:schemeClr>
              </a:solidFill>
            </a:endParaRP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Importar o dataset para o ambiente R.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Fazer uma rápida exploração dos dados.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 Dividir a base em 70% para treino e 30% para teste do modelo.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Treinar 3 árvores de decisão (boosting, bagging, random forest) na base de treino.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Validar a performance dos modelos e determinar os principais preditores.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Fazer o “scoring” do modelo para os dados na base de teste.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Determinar o tipode de patologia do invíduo do exercício 3</a:t>
            </a:r>
          </a:p>
          <a:p>
            <a:endParaRPr lang="pt-BR" kern="0" dirty="0"/>
          </a:p>
        </p:txBody>
      </p:sp>
    </p:spTree>
    <p:extLst>
      <p:ext uri="{BB962C8B-B14F-4D97-AF65-F5344CB8AC3E}">
        <p14:creationId xmlns:p14="http://schemas.microsoft.com/office/powerpoint/2010/main" val="218214195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SVM – Máquina de Vetores de Suporte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B47D942-6A99-4AD2-AA13-538E1D0C7910}"/>
              </a:ext>
            </a:extLst>
          </p:cNvPr>
          <p:cNvSpPr txBox="1"/>
          <p:nvPr/>
        </p:nvSpPr>
        <p:spPr>
          <a:xfrm>
            <a:off x="529207" y="1353265"/>
            <a:ext cx="799288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Hiperplano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pPr lvl="1"/>
            <a:r>
              <a:rPr lang="pt-BR" sz="1800" i="1" dirty="0"/>
              <a:t>figura geométrica de curvatura nula em um espaço euclidiano n-dimensional e cuja equação em coordenadas cartesianas é linear.</a:t>
            </a:r>
            <a:endParaRPr lang="pt-BR" sz="1600" i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D505D47-1C88-410B-B67D-F487DE920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837537"/>
            <a:ext cx="3640605" cy="174469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F0BC97A-75DF-4021-B488-DF7D614C9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118" y="2631239"/>
            <a:ext cx="3168352" cy="280613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F137DEA-AD25-499C-A8F8-B17C737B2769}"/>
              </a:ext>
            </a:extLst>
          </p:cNvPr>
          <p:cNvSpPr txBox="1"/>
          <p:nvPr/>
        </p:nvSpPr>
        <p:spPr>
          <a:xfrm>
            <a:off x="7936430" y="4087603"/>
            <a:ext cx="1152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rgbClr val="FF0000"/>
                </a:solidFill>
              </a:rPr>
              <a:t>Vetores de Suporte</a:t>
            </a:r>
            <a:endParaRPr lang="en-US" sz="1050" b="1" dirty="0">
              <a:solidFill>
                <a:srgbClr val="FF0000"/>
              </a:solidFill>
            </a:endParaRP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BFC5DC64-A452-48C7-B2FA-659AEF2D25C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588224" y="3501008"/>
            <a:ext cx="1271475" cy="580594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1EB80B18-B1C3-40CC-8204-8FAA82849A8A}"/>
              </a:ext>
            </a:extLst>
          </p:cNvPr>
          <p:cNvCxnSpPr>
            <a:cxnSpLocks/>
          </p:cNvCxnSpPr>
          <p:nvPr/>
        </p:nvCxnSpPr>
        <p:spPr bwMode="auto">
          <a:xfrm flipH="1">
            <a:off x="6407934" y="4182893"/>
            <a:ext cx="1440160" cy="246528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2884A4B1-EF97-4C93-92CB-4AD917C88860}"/>
              </a:ext>
            </a:extLst>
          </p:cNvPr>
          <p:cNvCxnSpPr>
            <a:cxnSpLocks/>
          </p:cNvCxnSpPr>
          <p:nvPr/>
        </p:nvCxnSpPr>
        <p:spPr bwMode="auto">
          <a:xfrm flipH="1">
            <a:off x="5940152" y="4429421"/>
            <a:ext cx="1996278" cy="89069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Retângulo 15">
            <a:extLst>
              <a:ext uri="{FF2B5EF4-FFF2-40B4-BE49-F238E27FC236}">
                <a16:creationId xmlns:a16="http://schemas.microsoft.com/office/drawing/2014/main" id="{9E9F4A23-26E2-47A3-947D-FD398307B566}"/>
              </a:ext>
            </a:extLst>
          </p:cNvPr>
          <p:cNvSpPr/>
          <p:nvPr/>
        </p:nvSpPr>
        <p:spPr>
          <a:xfrm>
            <a:off x="755576" y="5491508"/>
            <a:ext cx="79928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/>
              <a:t>O hiperplano depende diretamente dos vetores de suporte, mas não das outras observações: um movimento para qualquer uma das outras observações não afetaria o hiperplano de separação, desde que o movimento da observação não o faça cruzar o limite definido pela margem. </a:t>
            </a:r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574E96D0-1783-4CC4-9171-090DD2C2B9F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938291" y="2826982"/>
            <a:ext cx="1271475" cy="580594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CCDAF3B2-B572-4123-A6F5-A6340A04B43D}"/>
              </a:ext>
            </a:extLst>
          </p:cNvPr>
          <p:cNvCxnSpPr>
            <a:cxnSpLocks/>
            <a:stCxn id="23" idx="1"/>
          </p:cNvCxnSpPr>
          <p:nvPr/>
        </p:nvCxnSpPr>
        <p:spPr bwMode="auto">
          <a:xfrm flipH="1" flipV="1">
            <a:off x="7212358" y="3210711"/>
            <a:ext cx="997408" cy="292784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503ED7F-6D85-4973-819D-63816C0CF948}"/>
              </a:ext>
            </a:extLst>
          </p:cNvPr>
          <p:cNvSpPr txBox="1"/>
          <p:nvPr/>
        </p:nvSpPr>
        <p:spPr>
          <a:xfrm>
            <a:off x="8209766" y="3295746"/>
            <a:ext cx="8981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rgbClr val="FF0000"/>
                </a:solidFill>
              </a:rPr>
              <a:t>Margem da SVM</a:t>
            </a:r>
            <a:endParaRPr 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725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SVM – Máquina de Vetores de Suporte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8480A89-BAC8-4B81-AFA0-14190D2A6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759" y="2276872"/>
            <a:ext cx="4000500" cy="3209925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D53621B8-F490-4B95-B3C8-A33797588747}"/>
              </a:ext>
            </a:extLst>
          </p:cNvPr>
          <p:cNvCxnSpPr>
            <a:cxnSpLocks/>
          </p:cNvCxnSpPr>
          <p:nvPr/>
        </p:nvCxnSpPr>
        <p:spPr bwMode="auto">
          <a:xfrm>
            <a:off x="2997935" y="2132856"/>
            <a:ext cx="288032" cy="30963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8494DB9E-86A9-407F-B242-67BA6D9F1824}"/>
              </a:ext>
            </a:extLst>
          </p:cNvPr>
          <p:cNvCxnSpPr>
            <a:cxnSpLocks/>
          </p:cNvCxnSpPr>
          <p:nvPr/>
        </p:nvCxnSpPr>
        <p:spPr bwMode="auto">
          <a:xfrm>
            <a:off x="2637895" y="2276872"/>
            <a:ext cx="1008112" cy="28803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F326B10A-0842-4164-A822-A18E7EF959D5}"/>
              </a:ext>
            </a:extLst>
          </p:cNvPr>
          <p:cNvCxnSpPr>
            <a:cxnSpLocks/>
          </p:cNvCxnSpPr>
          <p:nvPr/>
        </p:nvCxnSpPr>
        <p:spPr bwMode="auto">
          <a:xfrm>
            <a:off x="2421871" y="2420888"/>
            <a:ext cx="2051731" cy="280831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F375D0E2-7044-4A65-92D2-F7B5E5F2B529}"/>
              </a:ext>
            </a:extLst>
          </p:cNvPr>
          <p:cNvCxnSpPr>
            <a:cxnSpLocks/>
          </p:cNvCxnSpPr>
          <p:nvPr/>
        </p:nvCxnSpPr>
        <p:spPr bwMode="auto">
          <a:xfrm>
            <a:off x="2631832" y="2348880"/>
            <a:ext cx="2051731" cy="280831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E82B80F6-F2FE-4427-8EB8-A210B50635DC}"/>
              </a:ext>
            </a:extLst>
          </p:cNvPr>
          <p:cNvCxnSpPr>
            <a:cxnSpLocks/>
          </p:cNvCxnSpPr>
          <p:nvPr/>
        </p:nvCxnSpPr>
        <p:spPr bwMode="auto">
          <a:xfrm>
            <a:off x="2260101" y="2492896"/>
            <a:ext cx="2051731" cy="280831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Retângulo 31">
            <a:extLst>
              <a:ext uri="{FF2B5EF4-FFF2-40B4-BE49-F238E27FC236}">
                <a16:creationId xmlns:a16="http://schemas.microsoft.com/office/drawing/2014/main" id="{D896099D-FF67-441B-9844-6B6B5F6347EB}"/>
              </a:ext>
            </a:extLst>
          </p:cNvPr>
          <p:cNvSpPr/>
          <p:nvPr/>
        </p:nvSpPr>
        <p:spPr>
          <a:xfrm>
            <a:off x="5632998" y="2576115"/>
            <a:ext cx="29714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/>
              <a:t>Modelo mais robusto</a:t>
            </a:r>
          </a:p>
          <a:p>
            <a:endParaRPr lang="pt-BR" sz="1600" dirty="0"/>
          </a:p>
          <a:p>
            <a:r>
              <a:rPr lang="pt-BR" sz="1600" dirty="0"/>
              <a:t>Tenta separar os conjuntos o máximo possível através da margem</a:t>
            </a:r>
          </a:p>
        </p:txBody>
      </p:sp>
    </p:spTree>
    <p:extLst>
      <p:ext uri="{BB962C8B-B14F-4D97-AF65-F5344CB8AC3E}">
        <p14:creationId xmlns:p14="http://schemas.microsoft.com/office/powerpoint/2010/main" val="155371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SVM – Máquina de Vetores de Suporte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FB08C67-9B36-4DE2-A270-718035081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791" y="1421814"/>
            <a:ext cx="5150820" cy="2205358"/>
          </a:xfrm>
          <a:prstGeom prst="rect">
            <a:avLst/>
          </a:prstGeom>
        </p:spPr>
      </p:pic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06FD455-C55D-4155-A61A-E8264283F5E3}"/>
              </a:ext>
            </a:extLst>
          </p:cNvPr>
          <p:cNvCxnSpPr>
            <a:cxnSpLocks/>
          </p:cNvCxnSpPr>
          <p:nvPr/>
        </p:nvCxnSpPr>
        <p:spPr bwMode="auto">
          <a:xfrm flipH="1">
            <a:off x="5223050" y="1691456"/>
            <a:ext cx="769988" cy="616947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28188C0-49DE-4FBC-9E3B-3E3BCDAB1785}"/>
              </a:ext>
            </a:extLst>
          </p:cNvPr>
          <p:cNvSpPr txBox="1"/>
          <p:nvPr/>
        </p:nvSpPr>
        <p:spPr>
          <a:xfrm>
            <a:off x="5993038" y="1564498"/>
            <a:ext cx="11521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rgbClr val="FF0000"/>
                </a:solidFill>
              </a:rPr>
              <a:t>Nova observação</a:t>
            </a:r>
            <a:endParaRPr lang="en-US" sz="1050" b="1" dirty="0">
              <a:solidFill>
                <a:srgbClr val="FF0000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A17CACAA-9161-4ACB-9EC2-5BD4EA92193E}"/>
              </a:ext>
            </a:extLst>
          </p:cNvPr>
          <p:cNvSpPr/>
          <p:nvPr/>
        </p:nvSpPr>
        <p:spPr>
          <a:xfrm>
            <a:off x="5993038" y="1946847"/>
            <a:ext cx="29714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/>
              <a:t>Uma única adição da amostra altera significativamente a reta: </a:t>
            </a:r>
            <a:r>
              <a:rPr lang="pt-BR" sz="1600" dirty="0" err="1"/>
              <a:t>overfitting</a:t>
            </a:r>
            <a:r>
              <a:rPr lang="pt-BR" sz="1600" dirty="0"/>
              <a:t> 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49C016C-355E-4A5A-878C-263FC60D5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761" y="3863143"/>
            <a:ext cx="4802879" cy="2412506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EB12AB5D-FE49-4C84-A0B1-C929E011CD18}"/>
              </a:ext>
            </a:extLst>
          </p:cNvPr>
          <p:cNvSpPr/>
          <p:nvPr/>
        </p:nvSpPr>
        <p:spPr>
          <a:xfrm>
            <a:off x="5876856" y="4268954"/>
            <a:ext cx="29714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/>
              <a:t>Modelo mais robusto</a:t>
            </a:r>
          </a:p>
          <a:p>
            <a:endParaRPr lang="pt-BR" sz="1600" dirty="0"/>
          </a:p>
          <a:p>
            <a:r>
              <a:rPr lang="pt-BR" sz="1600" dirty="0" err="1"/>
              <a:t>Tunings</a:t>
            </a:r>
            <a:r>
              <a:rPr lang="pt-BR" sz="1600" dirty="0"/>
              <a:t> diferentes de </a:t>
            </a:r>
            <a:r>
              <a:rPr lang="pt-BR" sz="1600" dirty="0" err="1"/>
              <a:t>SVMs</a:t>
            </a:r>
            <a:endParaRPr lang="pt-BR" sz="1600" dirty="0"/>
          </a:p>
          <a:p>
            <a:r>
              <a:rPr lang="pt-BR" sz="1600" dirty="0"/>
              <a:t>Balanceamento de Bias x </a:t>
            </a:r>
            <a:r>
              <a:rPr lang="pt-BR" sz="1600" dirty="0" err="1"/>
              <a:t>Variance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50690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SVM – Máquina de Vetores de Suporte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B12AB5D-FE49-4C84-A0B1-C929E011CD18}"/>
              </a:ext>
            </a:extLst>
          </p:cNvPr>
          <p:cNvSpPr/>
          <p:nvPr/>
        </p:nvSpPr>
        <p:spPr>
          <a:xfrm>
            <a:off x="2270941" y="6110738"/>
            <a:ext cx="19442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dirty="0"/>
              <a:t>SVM utilizando Kernel Polinomial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CBCD3EF-1CF5-46B1-B0C2-EA3C40474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206" y="1295778"/>
            <a:ext cx="5040560" cy="252028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2B1763E-47C3-4573-AC5A-9B4A30F09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049" y="3645024"/>
            <a:ext cx="4864049" cy="2497460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C493E8EE-5F56-4D77-90B8-CF1CBA1C68FE}"/>
              </a:ext>
            </a:extLst>
          </p:cNvPr>
          <p:cNvSpPr/>
          <p:nvPr/>
        </p:nvSpPr>
        <p:spPr>
          <a:xfrm>
            <a:off x="4674840" y="6110738"/>
            <a:ext cx="19442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dirty="0"/>
              <a:t>SVM utilizando Kernel Radial</a:t>
            </a:r>
          </a:p>
        </p:txBody>
      </p:sp>
    </p:spTree>
    <p:extLst>
      <p:ext uri="{BB962C8B-B14F-4D97-AF65-F5344CB8AC3E}">
        <p14:creationId xmlns:p14="http://schemas.microsoft.com/office/powerpoint/2010/main" val="35051528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73867" y="967359"/>
            <a:ext cx="5130384" cy="313544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defTabSz="685800"/>
            <a:r>
              <a:rPr lang="pt-BR" sz="1500" dirty="0">
                <a:solidFill>
                  <a:prstClr val="white"/>
                </a:solidFill>
              </a:rPr>
              <a:t>Modelagem Preditiva Avançada</a:t>
            </a:r>
          </a:p>
        </p:txBody>
      </p:sp>
      <p:sp>
        <p:nvSpPr>
          <p:cNvPr id="14" name="Espaço Reservado para Texto 8">
            <a:extLst>
              <a:ext uri="{FF2B5EF4-FFF2-40B4-BE49-F238E27FC236}">
                <a16:creationId xmlns:a16="http://schemas.microsoft.com/office/drawing/2014/main" id="{5F541625-D3C4-42B7-9A63-C5BB4EC4D869}"/>
              </a:ext>
            </a:extLst>
          </p:cNvPr>
          <p:cNvSpPr txBox="1">
            <a:spLocks/>
          </p:cNvSpPr>
          <p:nvPr/>
        </p:nvSpPr>
        <p:spPr>
          <a:xfrm>
            <a:off x="355199" y="1592734"/>
            <a:ext cx="8092115" cy="414052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2">
                    <a:lumMod val="5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57175" indent="-257175" defTabSz="685800"/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O fundo de investimento </a:t>
            </a:r>
            <a:r>
              <a:rPr lang="pt-BR" sz="1600" kern="0" dirty="0" err="1">
                <a:solidFill>
                  <a:prstClr val="black"/>
                </a:solidFill>
                <a:latin typeface="Times New Roman"/>
              </a:rPr>
              <a:t>Bettinas</a:t>
            </a: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 está investindo em uma nova solução baseada em machine </a:t>
            </a:r>
            <a:r>
              <a:rPr lang="pt-BR" sz="1600" kern="0" dirty="0" err="1">
                <a:solidFill>
                  <a:prstClr val="black"/>
                </a:solidFill>
                <a:latin typeface="Times New Roman"/>
              </a:rPr>
              <a:t>learning</a:t>
            </a: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 para automatizar e aperfeiçoar a classificação do “</a:t>
            </a:r>
            <a:r>
              <a:rPr lang="pt-BR" sz="1600" kern="0" dirty="0" err="1">
                <a:solidFill>
                  <a:prstClr val="black"/>
                </a:solidFill>
                <a:latin typeface="Times New Roman"/>
              </a:rPr>
              <a:t>credit</a:t>
            </a: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 rating” de companhias públicas baseado em um conjunto de métricas fundamentalistas. Assim o fundo pretende assumir o mínimo risco necessário para bater os fundos concorrentes e seu benchmark o CDI.</a:t>
            </a:r>
          </a:p>
          <a:p>
            <a:pPr marL="0" indent="0" defTabSz="685800">
              <a:buNone/>
            </a:pPr>
            <a:endParaRPr lang="pt-BR" sz="1600" kern="0" dirty="0">
              <a:solidFill>
                <a:prstClr val="black"/>
              </a:solidFill>
              <a:latin typeface="Times New Roman"/>
            </a:endParaRPr>
          </a:p>
          <a:p>
            <a:pPr marL="257175" indent="-257175" defTabSz="685800">
              <a:buFont typeface="Arial" panose="020B0604020202020204" pitchFamily="34" charset="0"/>
              <a:buChar char="•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Para desenvolver seu modelo você irá realizar as seguintes tarefas: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Importar o dataset em </a:t>
            </a:r>
            <a:r>
              <a:rPr lang="pt-BR" sz="1200" kern="0" dirty="0">
                <a:solidFill>
                  <a:schemeClr val="accent1">
                    <a:lumMod val="75000"/>
                  </a:schemeClr>
                </a:solidFill>
                <a:latin typeface="Times New Roman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https://github.com/rbarsotti/MBA/archive/master.zip</a:t>
            </a:r>
            <a:r>
              <a:rPr lang="pt-BR" sz="1200" kern="0" dirty="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Importar o dataset para o ambiente R.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Fazer uma rápida exploração dos dados.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Dividir a base em 70% para treino e 30% para teste do modelo.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Treinar o modelo de regressão linear na base de treino.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Validar a performance do modelo e determinar os principais preditores.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Fazer o “scoring” do modelo para os dados na base de teste.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Usar o modelo para determinar o </a:t>
            </a:r>
            <a:r>
              <a:rPr lang="pt-BR" sz="1600" kern="0" dirty="0" err="1">
                <a:solidFill>
                  <a:prstClr val="black"/>
                </a:solidFill>
                <a:latin typeface="Times New Roman"/>
              </a:rPr>
              <a:t>credit</a:t>
            </a: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 rating com as informações no exercício 3</a:t>
            </a:r>
          </a:p>
          <a:p>
            <a:pPr marL="0" indent="0" defTabSz="685800">
              <a:buNone/>
            </a:pPr>
            <a:endParaRPr lang="pt-BR" sz="2400" kern="0" dirty="0">
              <a:solidFill>
                <a:srgbClr val="E7E6E6">
                  <a:lumMod val="50000"/>
                </a:srgbClr>
              </a:solidFill>
              <a:latin typeface="Times New Roman"/>
            </a:endParaRP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672A9D7B-8FFA-4F5E-B5A0-BF4CACC55E12}"/>
              </a:ext>
            </a:extLst>
          </p:cNvPr>
          <p:cNvSpPr/>
          <p:nvPr/>
        </p:nvSpPr>
        <p:spPr>
          <a:xfrm>
            <a:off x="186233" y="836712"/>
            <a:ext cx="70084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SVM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81C8C4-C919-4DEE-B5D7-A2E954E861B0}"/>
              </a:ext>
            </a:extLst>
          </p:cNvPr>
          <p:cNvSpPr txBox="1">
            <a:spLocks/>
          </p:cNvSpPr>
          <p:nvPr/>
        </p:nvSpPr>
        <p:spPr>
          <a:xfrm>
            <a:off x="167436" y="171290"/>
            <a:ext cx="4752280" cy="41805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pt-BR" sz="2000" b="1" kern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Modelagem Preditiva Avançada</a:t>
            </a:r>
          </a:p>
        </p:txBody>
      </p:sp>
    </p:spTree>
    <p:extLst>
      <p:ext uri="{BB962C8B-B14F-4D97-AF65-F5344CB8AC3E}">
        <p14:creationId xmlns:p14="http://schemas.microsoft.com/office/powerpoint/2010/main" val="1962762051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 – Por que usar 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3D8D7C5-8712-49EF-AB89-D95A5B4C2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700808"/>
            <a:ext cx="3528392" cy="273467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82E2C93-9FA1-4F7D-9646-DB20BF6A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935" y="2708920"/>
            <a:ext cx="3312368" cy="141152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E77CAAF8-4D1A-456A-9B6F-F99BD9CEFEE7}"/>
              </a:ext>
            </a:extLst>
          </p:cNvPr>
          <p:cNvSpPr/>
          <p:nvPr/>
        </p:nvSpPr>
        <p:spPr>
          <a:xfrm>
            <a:off x="4607903" y="2328650"/>
            <a:ext cx="36195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/>
              <a:t>Regressão Logística </a:t>
            </a:r>
            <a:r>
              <a:rPr lang="pt-BR" sz="1600" dirty="0" err="1"/>
              <a:t>multi</a:t>
            </a:r>
            <a:r>
              <a:rPr lang="pt-BR" sz="1600" dirty="0"/>
              <a:t> polinomial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60A991D-D731-497C-B83C-9B338656E3FC}"/>
              </a:ext>
            </a:extLst>
          </p:cNvPr>
          <p:cNvSpPr/>
          <p:nvPr/>
        </p:nvSpPr>
        <p:spPr>
          <a:xfrm>
            <a:off x="539552" y="4640272"/>
            <a:ext cx="80648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E se tivermos mais do que somente X1 e X2 ? (mundo real)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AC27935-9A7B-4C83-92F3-921C9D4A9A64}"/>
              </a:ext>
            </a:extLst>
          </p:cNvPr>
          <p:cNvSpPr/>
          <p:nvPr/>
        </p:nvSpPr>
        <p:spPr>
          <a:xfrm>
            <a:off x="558506" y="5476205"/>
            <a:ext cx="78879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Para 100 deles, chegaríamos a mais de 5000 termos !!!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0BDB747-C834-4AB2-B11B-C94538EB3AF5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</p:spTree>
    <p:extLst>
      <p:ext uri="{BB962C8B-B14F-4D97-AF65-F5344CB8AC3E}">
        <p14:creationId xmlns:p14="http://schemas.microsoft.com/office/powerpoint/2010/main" val="123949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 – Por que usar ?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CD5AE6A-4615-45F2-B5C2-13D4BFE9F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99" y="1400368"/>
            <a:ext cx="4075641" cy="217264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FBE9421-5BC9-4033-941C-7E7928649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772816"/>
            <a:ext cx="4206597" cy="133249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44C000A-DCA8-4944-9896-DC897F2F6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3933056"/>
            <a:ext cx="3234117" cy="228201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0B5621-2811-4526-9C33-B2B31495D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040" y="4068608"/>
            <a:ext cx="3168352" cy="2201067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30984C84-8C62-46BF-92A2-9BB28DE6A6D3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</p:spTree>
    <p:extLst>
      <p:ext uri="{BB962C8B-B14F-4D97-AF65-F5344CB8AC3E}">
        <p14:creationId xmlns:p14="http://schemas.microsoft.com/office/powerpoint/2010/main" val="369207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 – Por que usar 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43C641-A8E2-4F6E-9C16-81AEE4838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628800"/>
            <a:ext cx="3408611" cy="236693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05FDAF6-5298-4E8A-B08D-2FCD334E5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1772816"/>
            <a:ext cx="3520807" cy="258059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C8FACC5-362D-40E8-98D5-0D53D853F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4823627"/>
            <a:ext cx="6213065" cy="1163495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</p:spTree>
    <p:extLst>
      <p:ext uri="{BB962C8B-B14F-4D97-AF65-F5344CB8AC3E}">
        <p14:creationId xmlns:p14="http://schemas.microsoft.com/office/powerpoint/2010/main" val="2995615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268CC45-0AE1-48A8-951F-9C95018E5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938" y="1433560"/>
            <a:ext cx="4237637" cy="224175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A16D6BA-5A99-477C-8D93-C9BAF1E631F6}"/>
              </a:ext>
            </a:extLst>
          </p:cNvPr>
          <p:cNvSpPr txBox="1"/>
          <p:nvPr/>
        </p:nvSpPr>
        <p:spPr>
          <a:xfrm>
            <a:off x="788903" y="3580710"/>
            <a:ext cx="830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Input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D2DB6A1-08AD-4FA4-AB87-9830DAB91272}"/>
              </a:ext>
            </a:extLst>
          </p:cNvPr>
          <p:cNvSpPr txBox="1"/>
          <p:nvPr/>
        </p:nvSpPr>
        <p:spPr>
          <a:xfrm>
            <a:off x="7108077" y="3544286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Output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BF7BFD5-8633-4DDC-A699-0251E4B79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3834626"/>
            <a:ext cx="4320480" cy="2648999"/>
          </a:xfrm>
          <a:prstGeom prst="rect">
            <a:avLst/>
          </a:prstGeom>
        </p:spPr>
      </p:pic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6160D921-2EF7-467F-B7F3-32887EDFF384}"/>
              </a:ext>
            </a:extLst>
          </p:cNvPr>
          <p:cNvCxnSpPr>
            <a:cxnSpLocks/>
          </p:cNvCxnSpPr>
          <p:nvPr/>
        </p:nvCxnSpPr>
        <p:spPr bwMode="auto">
          <a:xfrm flipV="1">
            <a:off x="1554548" y="1844824"/>
            <a:ext cx="1577292" cy="1804764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193E80FA-EB6E-40C6-970A-94111A36DE1A}"/>
              </a:ext>
            </a:extLst>
          </p:cNvPr>
          <p:cNvCxnSpPr>
            <a:cxnSpLocks/>
          </p:cNvCxnSpPr>
          <p:nvPr/>
        </p:nvCxnSpPr>
        <p:spPr bwMode="auto">
          <a:xfrm>
            <a:off x="1554548" y="3993939"/>
            <a:ext cx="1136860" cy="518235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551E91C6-BBD7-496B-9D82-F02649C30D0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083231" y="2932244"/>
            <a:ext cx="2937041" cy="743069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71DD3A57-3AAE-48C7-9EA3-04512BE54F2B}"/>
              </a:ext>
            </a:extLst>
          </p:cNvPr>
          <p:cNvCxnSpPr>
            <a:cxnSpLocks/>
          </p:cNvCxnSpPr>
          <p:nvPr/>
        </p:nvCxnSpPr>
        <p:spPr bwMode="auto">
          <a:xfrm flipH="1">
            <a:off x="5555708" y="4059876"/>
            <a:ext cx="1360741" cy="904596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EAE992A-F212-4BFC-B033-A4E2DBEF47C9}"/>
              </a:ext>
            </a:extLst>
          </p:cNvPr>
          <p:cNvSpPr txBox="1"/>
          <p:nvPr/>
        </p:nvSpPr>
        <p:spPr>
          <a:xfrm>
            <a:off x="3945646" y="3799124"/>
            <a:ext cx="1910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FF0000"/>
                </a:solidFill>
              </a:rPr>
              <a:t>Função de ativação</a:t>
            </a:r>
            <a:endParaRPr lang="en-US" sz="1600" b="1" dirty="0">
              <a:solidFill>
                <a:srgbClr val="FF0000"/>
              </a:solidFill>
            </a:endParaRPr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EFA9A592-E3ED-48EC-83EF-85281C3B51C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657614" y="2913886"/>
            <a:ext cx="842378" cy="917701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34403A69-C4A6-4623-BD11-CF8BBF586F5C}"/>
              </a:ext>
            </a:extLst>
          </p:cNvPr>
          <p:cNvCxnSpPr>
            <a:cxnSpLocks/>
          </p:cNvCxnSpPr>
          <p:nvPr/>
        </p:nvCxnSpPr>
        <p:spPr bwMode="auto">
          <a:xfrm>
            <a:off x="4901090" y="4137678"/>
            <a:ext cx="102958" cy="652531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341718F-EDE1-41BA-BAFE-9F32F48B3968}"/>
              </a:ext>
            </a:extLst>
          </p:cNvPr>
          <p:cNvSpPr txBox="1"/>
          <p:nvPr/>
        </p:nvSpPr>
        <p:spPr>
          <a:xfrm>
            <a:off x="4325189" y="5531464"/>
            <a:ext cx="1910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FF0000"/>
                </a:solidFill>
              </a:rPr>
              <a:t>Neurônio “simples”</a:t>
            </a:r>
          </a:p>
          <a:p>
            <a:r>
              <a:rPr lang="pt-BR" sz="1600" b="1" dirty="0">
                <a:solidFill>
                  <a:srgbClr val="FF0000"/>
                </a:solidFill>
              </a:rPr>
              <a:t>Regressão Logística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37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20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AD9CAAC-FC71-440C-AB0B-CAB9F9A30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484784"/>
            <a:ext cx="5972175" cy="5076825"/>
          </a:xfrm>
          <a:prstGeom prst="rect">
            <a:avLst/>
          </a:prstGeom>
        </p:spPr>
      </p:pic>
      <p:sp>
        <p:nvSpPr>
          <p:cNvPr id="4" name="Título 4">
            <a:extLst>
              <a:ext uri="{FF2B5EF4-FFF2-40B4-BE49-F238E27FC236}">
                <a16:creationId xmlns:a16="http://schemas.microsoft.com/office/drawing/2014/main" id="{17F63810-5201-48DA-BE38-5CF5A0806727}"/>
              </a:ext>
            </a:extLst>
          </p:cNvPr>
          <p:cNvSpPr txBox="1">
            <a:spLocks/>
          </p:cNvSpPr>
          <p:nvPr/>
        </p:nvSpPr>
        <p:spPr bwMode="auto">
          <a:xfrm>
            <a:off x="411866" y="980728"/>
            <a:ext cx="8746568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9pPr>
          </a:lstStyle>
          <a:p>
            <a:pPr defTabSz="914400"/>
            <a:r>
              <a:rPr lang="en-US" sz="2800" kern="0" dirty="0"/>
              <a:t>CRISP – DM (</a:t>
            </a:r>
            <a:r>
              <a:rPr lang="pt-BR" b="0" dirty="0"/>
              <a:t>Cross </a:t>
            </a:r>
            <a:r>
              <a:rPr lang="pt-BR" b="0" dirty="0" err="1"/>
              <a:t>Industry</a:t>
            </a:r>
            <a:r>
              <a:rPr lang="pt-BR" b="0" dirty="0"/>
              <a:t> Standard </a:t>
            </a:r>
            <a:r>
              <a:rPr lang="pt-BR" b="0" dirty="0" err="1"/>
              <a:t>Process</a:t>
            </a:r>
            <a:r>
              <a:rPr lang="pt-BR" b="0" dirty="0"/>
              <a:t> for Data Mining)</a:t>
            </a:r>
            <a:r>
              <a:rPr lang="en-US" sz="2800" kern="0" dirty="0"/>
              <a:t/>
            </a:r>
            <a:br>
              <a:rPr lang="en-US" sz="2800" kern="0" dirty="0"/>
            </a:br>
            <a:endParaRPr lang="en-US" altLang="pt-BR" b="0" kern="0" dirty="0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158D215B-A983-4313-9543-8B1C88C78E7E}"/>
              </a:ext>
            </a:extLst>
          </p:cNvPr>
          <p:cNvSpPr txBox="1">
            <a:spLocks/>
          </p:cNvSpPr>
          <p:nvPr/>
        </p:nvSpPr>
        <p:spPr>
          <a:xfrm>
            <a:off x="323776" y="160065"/>
            <a:ext cx="6840512" cy="418058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pt-BR" dirty="0"/>
              <a:t>Modelagem Preditiva Avançada</a:t>
            </a:r>
          </a:p>
        </p:txBody>
      </p:sp>
    </p:spTree>
    <p:extLst>
      <p:ext uri="{BB962C8B-B14F-4D97-AF65-F5344CB8AC3E}">
        <p14:creationId xmlns:p14="http://schemas.microsoft.com/office/powerpoint/2010/main" val="4195088481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5A7F10E-CA8E-4F16-A51A-B62FD11ECAC1}"/>
              </a:ext>
            </a:extLst>
          </p:cNvPr>
          <p:cNvSpPr txBox="1"/>
          <p:nvPr/>
        </p:nvSpPr>
        <p:spPr>
          <a:xfrm>
            <a:off x="1160640" y="1695042"/>
            <a:ext cx="3316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Rede de Neurônios 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5DA4565-E357-448B-A6CD-3014F4832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77" y="2095152"/>
            <a:ext cx="7020272" cy="342153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ADEE928A-1BAE-4D72-8E9C-CE712AD13821}"/>
              </a:ext>
            </a:extLst>
          </p:cNvPr>
          <p:cNvSpPr txBox="1"/>
          <p:nvPr/>
        </p:nvSpPr>
        <p:spPr>
          <a:xfrm>
            <a:off x="821794" y="5564762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Input </a:t>
            </a:r>
            <a:r>
              <a:rPr lang="pt-BR" sz="1400" b="1" dirty="0" err="1">
                <a:solidFill>
                  <a:srgbClr val="FF0000"/>
                </a:solidFill>
              </a:rPr>
              <a:t>Layer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A4C0F5D-5FC6-4D4A-9DA8-21FEC1E4C970}"/>
              </a:ext>
            </a:extLst>
          </p:cNvPr>
          <p:cNvSpPr txBox="1"/>
          <p:nvPr/>
        </p:nvSpPr>
        <p:spPr>
          <a:xfrm>
            <a:off x="4499992" y="5564762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Output </a:t>
            </a:r>
            <a:r>
              <a:rPr lang="pt-BR" sz="1400" b="1" dirty="0" err="1">
                <a:solidFill>
                  <a:srgbClr val="FF0000"/>
                </a:solidFill>
              </a:rPr>
              <a:t>Layer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AC793CD-CE0A-41C7-8118-D8BDB81C9331}"/>
              </a:ext>
            </a:extLst>
          </p:cNvPr>
          <p:cNvSpPr txBox="1"/>
          <p:nvPr/>
        </p:nvSpPr>
        <p:spPr>
          <a:xfrm>
            <a:off x="2695932" y="5564762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>
                <a:solidFill>
                  <a:srgbClr val="FF0000"/>
                </a:solidFill>
              </a:rPr>
              <a:t>Hidden</a:t>
            </a:r>
            <a:r>
              <a:rPr lang="pt-BR" sz="1400" b="1" dirty="0">
                <a:solidFill>
                  <a:srgbClr val="FF0000"/>
                </a:solidFill>
              </a:rPr>
              <a:t> </a:t>
            </a:r>
            <a:r>
              <a:rPr lang="pt-BR" sz="1400" b="1" dirty="0" err="1">
                <a:solidFill>
                  <a:srgbClr val="FF0000"/>
                </a:solidFill>
              </a:rPr>
              <a:t>Layer</a:t>
            </a:r>
            <a:endParaRPr lang="en-US" sz="1400" b="1" dirty="0">
              <a:solidFill>
                <a:srgbClr val="FF0000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6865B2F-9455-4416-9875-FCCE84D6E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715" y="3645024"/>
            <a:ext cx="4701765" cy="1378528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C39E3D77-7F34-4382-B48C-6DC28553B4A5}"/>
              </a:ext>
            </a:extLst>
          </p:cNvPr>
          <p:cNvSpPr txBox="1"/>
          <p:nvPr/>
        </p:nvSpPr>
        <p:spPr>
          <a:xfrm>
            <a:off x="6544302" y="4932655"/>
            <a:ext cx="1916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>
                <a:solidFill>
                  <a:srgbClr val="FF0000"/>
                </a:solidFill>
              </a:rPr>
              <a:t>Forward</a:t>
            </a:r>
            <a:r>
              <a:rPr lang="pt-BR" sz="1400" b="1" dirty="0">
                <a:solidFill>
                  <a:srgbClr val="FF0000"/>
                </a:solidFill>
              </a:rPr>
              <a:t> </a:t>
            </a:r>
            <a:r>
              <a:rPr lang="pt-BR" sz="1400" b="1" dirty="0" err="1">
                <a:solidFill>
                  <a:srgbClr val="FF0000"/>
                </a:solidFill>
              </a:rPr>
              <a:t>Propagation</a:t>
            </a:r>
            <a:endParaRPr lang="en-US" sz="1400" b="1" dirty="0">
              <a:solidFill>
                <a:srgbClr val="FF0000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81DB49F-5A30-45CC-AB27-725AFC892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860" y="1287924"/>
            <a:ext cx="3286329" cy="1399576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D57053D7-D1AF-4C44-AEDD-D6CD72E81501}"/>
              </a:ext>
            </a:extLst>
          </p:cNvPr>
          <p:cNvSpPr txBox="1"/>
          <p:nvPr/>
        </p:nvSpPr>
        <p:spPr>
          <a:xfrm>
            <a:off x="6440531" y="1242476"/>
            <a:ext cx="1916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>
                <a:solidFill>
                  <a:srgbClr val="FF0000"/>
                </a:solidFill>
              </a:rPr>
              <a:t>Deep</a:t>
            </a:r>
            <a:r>
              <a:rPr lang="pt-BR" sz="1400" b="1" dirty="0">
                <a:solidFill>
                  <a:srgbClr val="FF0000"/>
                </a:solidFill>
              </a:rPr>
              <a:t> Neural Networks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49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3" grpId="0"/>
      <p:bldP spid="25" grpId="0"/>
      <p:bldP spid="2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5DCBE0E-90BB-46CE-B45D-E83140F46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80" y="1467543"/>
            <a:ext cx="2767982" cy="259213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E679543-EE49-4B13-B3C8-353C851AD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673422"/>
            <a:ext cx="2952328" cy="2452704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477A8712-0D97-47CB-9A0F-60F582C292BD}"/>
              </a:ext>
            </a:extLst>
          </p:cNvPr>
          <p:cNvSpPr txBox="1"/>
          <p:nvPr/>
        </p:nvSpPr>
        <p:spPr>
          <a:xfrm>
            <a:off x="971600" y="5412815"/>
            <a:ext cx="3316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x1 XNOR x2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D611185-F723-4878-AC09-6806C12BA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972" y="4518824"/>
            <a:ext cx="2444040" cy="182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4D96F0-8491-4A7E-8672-A81B7C34B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77" y="2025947"/>
            <a:ext cx="4320232" cy="241543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64B9E1B-D92D-4FDA-91F4-27CE7A079985}"/>
              </a:ext>
            </a:extLst>
          </p:cNvPr>
          <p:cNvSpPr txBox="1"/>
          <p:nvPr/>
        </p:nvSpPr>
        <p:spPr>
          <a:xfrm>
            <a:off x="529207" y="1353265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y = x1 AND x2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1ACF8E9-5C2E-4D5C-A991-DC6DD96E9F85}"/>
              </a:ext>
            </a:extLst>
          </p:cNvPr>
          <p:cNvSpPr txBox="1"/>
          <p:nvPr/>
        </p:nvSpPr>
        <p:spPr>
          <a:xfrm>
            <a:off x="1473052" y="2457531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-30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D306B02-3553-4923-8BAD-618B70A3D99F}"/>
              </a:ext>
            </a:extLst>
          </p:cNvPr>
          <p:cNvSpPr txBox="1"/>
          <p:nvPr/>
        </p:nvSpPr>
        <p:spPr>
          <a:xfrm>
            <a:off x="1221024" y="2984997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+20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F9CC772-1E2A-4C5D-8348-D3FF0F808437}"/>
              </a:ext>
            </a:extLst>
          </p:cNvPr>
          <p:cNvSpPr txBox="1"/>
          <p:nvPr/>
        </p:nvSpPr>
        <p:spPr>
          <a:xfrm>
            <a:off x="1143572" y="3528573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+20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3CA20DE-B0B8-455C-8B2E-A89F436DEEE6}"/>
              </a:ext>
            </a:extLst>
          </p:cNvPr>
          <p:cNvSpPr txBox="1"/>
          <p:nvPr/>
        </p:nvSpPr>
        <p:spPr>
          <a:xfrm>
            <a:off x="328134" y="4544357"/>
            <a:ext cx="3451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h(x) = g (-30 + 20*x1 + 20*x2)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8E600FA-9A3A-45A4-A137-328F085E6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603" y="1474505"/>
            <a:ext cx="3688922" cy="184446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2CE6987-4385-473C-894A-A10946032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80" y="4001093"/>
            <a:ext cx="3032646" cy="1555728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21F9147-5B0F-41A2-B201-07C89AED06A2}"/>
              </a:ext>
            </a:extLst>
          </p:cNvPr>
          <p:cNvSpPr txBox="1"/>
          <p:nvPr/>
        </p:nvSpPr>
        <p:spPr>
          <a:xfrm>
            <a:off x="5940152" y="5673442"/>
            <a:ext cx="21556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h(x) = x1 AND x2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31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10752627-A337-4472-96CC-24DD8CBD2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77" y="2025947"/>
            <a:ext cx="4320232" cy="2415439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64B9E1B-D92D-4FDA-91F4-27CE7A079985}"/>
              </a:ext>
            </a:extLst>
          </p:cNvPr>
          <p:cNvSpPr txBox="1"/>
          <p:nvPr/>
        </p:nvSpPr>
        <p:spPr>
          <a:xfrm>
            <a:off x="529207" y="1353265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y = x1 OR x2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1ACF8E9-5C2E-4D5C-A991-DC6DD96E9F85}"/>
              </a:ext>
            </a:extLst>
          </p:cNvPr>
          <p:cNvSpPr txBox="1"/>
          <p:nvPr/>
        </p:nvSpPr>
        <p:spPr>
          <a:xfrm>
            <a:off x="1473052" y="2457531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-10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D306B02-3553-4923-8BAD-618B70A3D99F}"/>
              </a:ext>
            </a:extLst>
          </p:cNvPr>
          <p:cNvSpPr txBox="1"/>
          <p:nvPr/>
        </p:nvSpPr>
        <p:spPr>
          <a:xfrm>
            <a:off x="1221024" y="2984997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+20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F9CC772-1E2A-4C5D-8348-D3FF0F808437}"/>
              </a:ext>
            </a:extLst>
          </p:cNvPr>
          <p:cNvSpPr txBox="1"/>
          <p:nvPr/>
        </p:nvSpPr>
        <p:spPr>
          <a:xfrm>
            <a:off x="1143572" y="3528573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+20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8E600FA-9A3A-45A4-A137-328F085E6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603" y="1474505"/>
            <a:ext cx="3688922" cy="1844461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21F9147-5B0F-41A2-B201-07C89AED06A2}"/>
              </a:ext>
            </a:extLst>
          </p:cNvPr>
          <p:cNvSpPr txBox="1"/>
          <p:nvPr/>
        </p:nvSpPr>
        <p:spPr>
          <a:xfrm>
            <a:off x="5940152" y="5673442"/>
            <a:ext cx="21556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h(x) = x1 OR x2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FF0000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1CBE3E7-D1ED-4F67-B333-B2D967D5C1A5}"/>
              </a:ext>
            </a:extLst>
          </p:cNvPr>
          <p:cNvSpPr txBox="1"/>
          <p:nvPr/>
        </p:nvSpPr>
        <p:spPr>
          <a:xfrm>
            <a:off x="328134" y="4544357"/>
            <a:ext cx="3451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h(x) = g (-10 + 20*x1 + 20*x2)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B5403C8-347C-496D-B476-2FBA8AC6F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218" y="3985393"/>
            <a:ext cx="2779692" cy="142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27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28FED3A-7B7F-4772-B245-7A271D55B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76" y="2467245"/>
            <a:ext cx="3816176" cy="1452706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64B9E1B-D92D-4FDA-91F4-27CE7A079985}"/>
              </a:ext>
            </a:extLst>
          </p:cNvPr>
          <p:cNvSpPr txBox="1"/>
          <p:nvPr/>
        </p:nvSpPr>
        <p:spPr>
          <a:xfrm>
            <a:off x="529207" y="1353265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NOT X1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1ACF8E9-5C2E-4D5C-A991-DC6DD96E9F85}"/>
              </a:ext>
            </a:extLst>
          </p:cNvPr>
          <p:cNvSpPr txBox="1"/>
          <p:nvPr/>
        </p:nvSpPr>
        <p:spPr>
          <a:xfrm>
            <a:off x="1161183" y="2615148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+10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F9CC772-1E2A-4C5D-8348-D3FF0F808437}"/>
              </a:ext>
            </a:extLst>
          </p:cNvPr>
          <p:cNvSpPr txBox="1"/>
          <p:nvPr/>
        </p:nvSpPr>
        <p:spPr>
          <a:xfrm>
            <a:off x="1143572" y="3528573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-20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8E600FA-9A3A-45A4-A137-328F085E6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603" y="1474505"/>
            <a:ext cx="3688922" cy="1844461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21F9147-5B0F-41A2-B201-07C89AED06A2}"/>
              </a:ext>
            </a:extLst>
          </p:cNvPr>
          <p:cNvSpPr txBox="1"/>
          <p:nvPr/>
        </p:nvSpPr>
        <p:spPr>
          <a:xfrm>
            <a:off x="5940152" y="5658147"/>
            <a:ext cx="2155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h(x) = NOT x1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1CBE3E7-D1ED-4F67-B333-B2D967D5C1A5}"/>
              </a:ext>
            </a:extLst>
          </p:cNvPr>
          <p:cNvSpPr txBox="1"/>
          <p:nvPr/>
        </p:nvSpPr>
        <p:spPr>
          <a:xfrm>
            <a:off x="328134" y="4544357"/>
            <a:ext cx="3451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h(x) = g (10 + 20*x1)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23CFC9FA-7EB7-4837-85B7-417D096F3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8" y="4364411"/>
            <a:ext cx="2108463" cy="97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1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64B9E1B-D92D-4FDA-91F4-27CE7A079985}"/>
              </a:ext>
            </a:extLst>
          </p:cNvPr>
          <p:cNvSpPr txBox="1"/>
          <p:nvPr/>
        </p:nvSpPr>
        <p:spPr>
          <a:xfrm>
            <a:off x="539552" y="3279870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X1 XNOR X2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21F9147-5B0F-41A2-B201-07C89AED06A2}"/>
              </a:ext>
            </a:extLst>
          </p:cNvPr>
          <p:cNvSpPr txBox="1"/>
          <p:nvPr/>
        </p:nvSpPr>
        <p:spPr>
          <a:xfrm>
            <a:off x="5940152" y="6112023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h(x) = X1 XNOR X2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8A3B8A0-B4B5-4E42-A2B5-701E8408D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99" y="1198648"/>
            <a:ext cx="8535618" cy="184572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236C74F5-32FB-4DB0-A4DC-6D8F323AEF1A}"/>
              </a:ext>
            </a:extLst>
          </p:cNvPr>
          <p:cNvSpPr/>
          <p:nvPr/>
        </p:nvSpPr>
        <p:spPr bwMode="auto">
          <a:xfrm>
            <a:off x="783188" y="4372906"/>
            <a:ext cx="360040" cy="35321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730E8BA5-23CE-43B7-93B1-0829A5682774}"/>
              </a:ext>
            </a:extLst>
          </p:cNvPr>
          <p:cNvSpPr/>
          <p:nvPr/>
        </p:nvSpPr>
        <p:spPr bwMode="auto">
          <a:xfrm>
            <a:off x="783188" y="4869276"/>
            <a:ext cx="360040" cy="35321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EC716E44-1861-4714-8927-D8FAF7D12DD7}"/>
              </a:ext>
            </a:extLst>
          </p:cNvPr>
          <p:cNvSpPr/>
          <p:nvPr/>
        </p:nvSpPr>
        <p:spPr bwMode="auto">
          <a:xfrm>
            <a:off x="783188" y="5389784"/>
            <a:ext cx="360040" cy="35321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C168A54-7CED-40DC-893D-E1D81110C4E2}"/>
              </a:ext>
            </a:extLst>
          </p:cNvPr>
          <p:cNvSpPr txBox="1"/>
          <p:nvPr/>
        </p:nvSpPr>
        <p:spPr>
          <a:xfrm>
            <a:off x="783188" y="4387562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+1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0B4A65A-0E7C-49D6-8918-CF02304460BD}"/>
              </a:ext>
            </a:extLst>
          </p:cNvPr>
          <p:cNvSpPr txBox="1"/>
          <p:nvPr/>
        </p:nvSpPr>
        <p:spPr>
          <a:xfrm>
            <a:off x="783188" y="489161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x1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9C71E7F-9987-4C4A-863D-3F841F48AB97}"/>
              </a:ext>
            </a:extLst>
          </p:cNvPr>
          <p:cNvSpPr txBox="1"/>
          <p:nvPr/>
        </p:nvSpPr>
        <p:spPr>
          <a:xfrm>
            <a:off x="783188" y="539567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x2</a:t>
            </a:r>
          </a:p>
        </p:txBody>
      </p:sp>
      <p:grpSp>
        <p:nvGrpSpPr>
          <p:cNvPr id="88" name="Agrupar 87">
            <a:extLst>
              <a:ext uri="{FF2B5EF4-FFF2-40B4-BE49-F238E27FC236}">
                <a16:creationId xmlns:a16="http://schemas.microsoft.com/office/drawing/2014/main" id="{D5D70B07-EBC8-42EC-BC75-CD328776991D}"/>
              </a:ext>
            </a:extLst>
          </p:cNvPr>
          <p:cNvGrpSpPr/>
          <p:nvPr/>
        </p:nvGrpSpPr>
        <p:grpSpPr>
          <a:xfrm>
            <a:off x="2105138" y="4671836"/>
            <a:ext cx="378630" cy="353210"/>
            <a:chOff x="2105138" y="4671836"/>
            <a:chExt cx="378630" cy="353210"/>
          </a:xfrm>
        </p:grpSpPr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0CF0A334-9BF5-4196-9BCF-11E45C53F35F}"/>
                </a:ext>
              </a:extLst>
            </p:cNvPr>
            <p:cNvSpPr txBox="1"/>
            <p:nvPr/>
          </p:nvSpPr>
          <p:spPr>
            <a:xfrm>
              <a:off x="2105138" y="4686492"/>
              <a:ext cx="3786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a1</a:t>
              </a:r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9D257AB3-0C22-4E21-B688-18B1186A6834}"/>
                </a:ext>
              </a:extLst>
            </p:cNvPr>
            <p:cNvSpPr/>
            <p:nvPr/>
          </p:nvSpPr>
          <p:spPr bwMode="auto">
            <a:xfrm>
              <a:off x="2114433" y="4671836"/>
              <a:ext cx="360040" cy="35321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endParaRPr>
            </a:p>
          </p:txBody>
        </p:sp>
      </p:grp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2095FF3C-77BA-4647-BB62-EF05A62DBB5E}"/>
              </a:ext>
            </a:extLst>
          </p:cNvPr>
          <p:cNvCxnSpPr>
            <a:cxnSpLocks/>
            <a:stCxn id="10" idx="3"/>
            <a:endCxn id="23" idx="2"/>
          </p:cNvCxnSpPr>
          <p:nvPr/>
        </p:nvCxnSpPr>
        <p:spPr bwMode="auto">
          <a:xfrm>
            <a:off x="1185862" y="4556839"/>
            <a:ext cx="928571" cy="29160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7DBBF8B1-A027-4184-AD8E-3C4A3636944A}"/>
              </a:ext>
            </a:extLst>
          </p:cNvPr>
          <p:cNvCxnSpPr>
            <a:cxnSpLocks/>
            <a:stCxn id="20" idx="3"/>
            <a:endCxn id="23" idx="2"/>
          </p:cNvCxnSpPr>
          <p:nvPr/>
        </p:nvCxnSpPr>
        <p:spPr bwMode="auto">
          <a:xfrm flipV="1">
            <a:off x="1173038" y="4848441"/>
            <a:ext cx="941395" cy="2124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8817366D-1E8E-4306-9747-091C00A63DAD}"/>
              </a:ext>
            </a:extLst>
          </p:cNvPr>
          <p:cNvCxnSpPr>
            <a:cxnSpLocks/>
            <a:endCxn id="23" idx="2"/>
          </p:cNvCxnSpPr>
          <p:nvPr/>
        </p:nvCxnSpPr>
        <p:spPr bwMode="auto">
          <a:xfrm flipV="1">
            <a:off x="1185862" y="4848441"/>
            <a:ext cx="928571" cy="6971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511FC1D-F7F6-4C0C-8D60-703C12E29C60}"/>
              </a:ext>
            </a:extLst>
          </p:cNvPr>
          <p:cNvSpPr txBox="1"/>
          <p:nvPr/>
        </p:nvSpPr>
        <p:spPr>
          <a:xfrm>
            <a:off x="1398119" y="4407610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-30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967A7454-CFFF-4A32-97BE-606C795E582D}"/>
              </a:ext>
            </a:extLst>
          </p:cNvPr>
          <p:cNvSpPr txBox="1"/>
          <p:nvPr/>
        </p:nvSpPr>
        <p:spPr>
          <a:xfrm>
            <a:off x="1146091" y="4750254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+20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CB6AFA55-DDEC-4981-A318-9B913B056ADA}"/>
              </a:ext>
            </a:extLst>
          </p:cNvPr>
          <p:cNvSpPr txBox="1"/>
          <p:nvPr/>
        </p:nvSpPr>
        <p:spPr>
          <a:xfrm>
            <a:off x="1121559" y="5082006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+20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grpSp>
        <p:nvGrpSpPr>
          <p:cNvPr id="90" name="Agrupar 89">
            <a:extLst>
              <a:ext uri="{FF2B5EF4-FFF2-40B4-BE49-F238E27FC236}">
                <a16:creationId xmlns:a16="http://schemas.microsoft.com/office/drawing/2014/main" id="{B486FD8C-9959-489B-9B56-25A23A7DC54E}"/>
              </a:ext>
            </a:extLst>
          </p:cNvPr>
          <p:cNvGrpSpPr/>
          <p:nvPr/>
        </p:nvGrpSpPr>
        <p:grpSpPr>
          <a:xfrm>
            <a:off x="2072925" y="5373216"/>
            <a:ext cx="378630" cy="361012"/>
            <a:chOff x="2072925" y="5373216"/>
            <a:chExt cx="378630" cy="361012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E1195FB5-9FD5-441B-952D-8ABF4FB32C74}"/>
                </a:ext>
              </a:extLst>
            </p:cNvPr>
            <p:cNvSpPr/>
            <p:nvPr/>
          </p:nvSpPr>
          <p:spPr bwMode="auto">
            <a:xfrm>
              <a:off x="2079332" y="5383777"/>
              <a:ext cx="360040" cy="350451"/>
            </a:xfrm>
            <a:prstGeom prst="ellipse">
              <a:avLst/>
            </a:prstGeom>
            <a:noFill/>
            <a:ln w="9525" cap="flat" cmpd="sng" algn="ctr">
              <a:solidFill>
                <a:srgbClr val="003E7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endParaRP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A5C13282-CE1C-4701-AC9C-AB852564E4A0}"/>
                </a:ext>
              </a:extLst>
            </p:cNvPr>
            <p:cNvSpPr txBox="1"/>
            <p:nvPr/>
          </p:nvSpPr>
          <p:spPr>
            <a:xfrm>
              <a:off x="2072925" y="5373216"/>
              <a:ext cx="3786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a2</a:t>
              </a:r>
            </a:p>
          </p:txBody>
        </p:sp>
      </p:grp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4BD16C01-BF5F-49B7-AC69-27E4E421E921}"/>
              </a:ext>
            </a:extLst>
          </p:cNvPr>
          <p:cNvCxnSpPr>
            <a:cxnSpLocks/>
            <a:endCxn id="37" idx="1"/>
          </p:cNvCxnSpPr>
          <p:nvPr/>
        </p:nvCxnSpPr>
        <p:spPr bwMode="auto">
          <a:xfrm>
            <a:off x="1113878" y="4634908"/>
            <a:ext cx="959047" cy="9075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3E7E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385FE59B-B975-4F25-93A1-773D1DBB6F53}"/>
              </a:ext>
            </a:extLst>
          </p:cNvPr>
          <p:cNvCxnSpPr>
            <a:cxnSpLocks/>
            <a:endCxn id="37" idx="1"/>
          </p:cNvCxnSpPr>
          <p:nvPr/>
        </p:nvCxnSpPr>
        <p:spPr bwMode="auto">
          <a:xfrm>
            <a:off x="1147257" y="5002587"/>
            <a:ext cx="925668" cy="5399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3E7E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06F596A6-12A0-4D5C-8FF5-08FB5F27A053}"/>
              </a:ext>
            </a:extLst>
          </p:cNvPr>
          <p:cNvCxnSpPr>
            <a:cxnSpLocks/>
            <a:stCxn id="21" idx="3"/>
            <a:endCxn id="37" idx="1"/>
          </p:cNvCxnSpPr>
          <p:nvPr/>
        </p:nvCxnSpPr>
        <p:spPr bwMode="auto">
          <a:xfrm flipV="1">
            <a:off x="1173038" y="5542493"/>
            <a:ext cx="899887" cy="224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3E7E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72533413-3CEC-41C8-87B9-169406B1749A}"/>
              </a:ext>
            </a:extLst>
          </p:cNvPr>
          <p:cNvSpPr txBox="1"/>
          <p:nvPr/>
        </p:nvSpPr>
        <p:spPr>
          <a:xfrm>
            <a:off x="1727195" y="5103286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003E7E"/>
                </a:solidFill>
              </a:rPr>
              <a:t>10</a:t>
            </a:r>
            <a:endParaRPr lang="en-US" sz="1400" b="1" dirty="0">
              <a:solidFill>
                <a:srgbClr val="003E7E"/>
              </a:solidFill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AF4F6CF1-5887-461B-B1A8-089B52C21A29}"/>
              </a:ext>
            </a:extLst>
          </p:cNvPr>
          <p:cNvSpPr txBox="1"/>
          <p:nvPr/>
        </p:nvSpPr>
        <p:spPr>
          <a:xfrm>
            <a:off x="1441851" y="5279191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003E7E"/>
                </a:solidFill>
              </a:rPr>
              <a:t>-20</a:t>
            </a:r>
            <a:endParaRPr lang="en-US" sz="1400" b="1" dirty="0">
              <a:solidFill>
                <a:srgbClr val="003E7E"/>
              </a:solidFill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AE032AB7-2A68-446F-B072-158E2EAC26C0}"/>
              </a:ext>
            </a:extLst>
          </p:cNvPr>
          <p:cNvSpPr txBox="1"/>
          <p:nvPr/>
        </p:nvSpPr>
        <p:spPr>
          <a:xfrm>
            <a:off x="1526646" y="5497487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003E7E"/>
                </a:solidFill>
              </a:rPr>
              <a:t>-20</a:t>
            </a:r>
            <a:endParaRPr lang="en-US" sz="1400" b="1" dirty="0">
              <a:solidFill>
                <a:srgbClr val="003E7E"/>
              </a:solidFill>
            </a:endParaRPr>
          </a:p>
        </p:txBody>
      </p:sp>
      <p:pic>
        <p:nvPicPr>
          <p:cNvPr id="59" name="Imagem 58">
            <a:extLst>
              <a:ext uri="{FF2B5EF4-FFF2-40B4-BE49-F238E27FC236}">
                <a16:creationId xmlns:a16="http://schemas.microsoft.com/office/drawing/2014/main" id="{AE0175CE-B52E-4143-AADE-BA338935E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472" y="4737152"/>
            <a:ext cx="2315118" cy="1212128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571619ED-B2B1-49AF-BE14-7CF66EA99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129" y="4737152"/>
            <a:ext cx="787617" cy="1212128"/>
          </a:xfrm>
          <a:prstGeom prst="rect">
            <a:avLst/>
          </a:prstGeom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BBEA7B34-7081-4FF8-A643-59CE5767F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4863" y="4737611"/>
            <a:ext cx="787617" cy="1212128"/>
          </a:xfrm>
          <a:prstGeom prst="rect">
            <a:avLst/>
          </a:prstGeom>
        </p:spPr>
      </p:pic>
      <p:sp>
        <p:nvSpPr>
          <p:cNvPr id="64" name="Elipse 63">
            <a:extLst>
              <a:ext uri="{FF2B5EF4-FFF2-40B4-BE49-F238E27FC236}">
                <a16:creationId xmlns:a16="http://schemas.microsoft.com/office/drawing/2014/main" id="{63F47FAF-5DF9-4403-B6B6-BABA98504430}"/>
              </a:ext>
            </a:extLst>
          </p:cNvPr>
          <p:cNvSpPr/>
          <p:nvPr/>
        </p:nvSpPr>
        <p:spPr bwMode="auto">
          <a:xfrm>
            <a:off x="3215483" y="4905401"/>
            <a:ext cx="360040" cy="353210"/>
          </a:xfrm>
          <a:prstGeom prst="ellipse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680F0412-296E-4B44-A725-B3D6FF4880B7}"/>
              </a:ext>
            </a:extLst>
          </p:cNvPr>
          <p:cNvSpPr txBox="1"/>
          <p:nvPr/>
        </p:nvSpPr>
        <p:spPr>
          <a:xfrm>
            <a:off x="4054743" y="4869276"/>
            <a:ext cx="693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accent6">
                    <a:lumMod val="75000"/>
                  </a:schemeClr>
                </a:solidFill>
              </a:rPr>
              <a:t>h(x)</a:t>
            </a:r>
          </a:p>
        </p:txBody>
      </p:sp>
      <p:grpSp>
        <p:nvGrpSpPr>
          <p:cNvPr id="91" name="Agrupar 90">
            <a:extLst>
              <a:ext uri="{FF2B5EF4-FFF2-40B4-BE49-F238E27FC236}">
                <a16:creationId xmlns:a16="http://schemas.microsoft.com/office/drawing/2014/main" id="{14671BD5-BE95-41DD-A292-6B5311029263}"/>
              </a:ext>
            </a:extLst>
          </p:cNvPr>
          <p:cNvGrpSpPr/>
          <p:nvPr/>
        </p:nvGrpSpPr>
        <p:grpSpPr>
          <a:xfrm>
            <a:off x="2100813" y="4093187"/>
            <a:ext cx="402674" cy="353210"/>
            <a:chOff x="2100813" y="4093187"/>
            <a:chExt cx="402674" cy="353210"/>
          </a:xfrm>
        </p:grpSpPr>
        <p:sp>
          <p:nvSpPr>
            <p:cNvPr id="66" name="CaixaDeTexto 65">
              <a:extLst>
                <a:ext uri="{FF2B5EF4-FFF2-40B4-BE49-F238E27FC236}">
                  <a16:creationId xmlns:a16="http://schemas.microsoft.com/office/drawing/2014/main" id="{44A932F1-60A8-49E9-9874-52AD8D0F85A9}"/>
                </a:ext>
              </a:extLst>
            </p:cNvPr>
            <p:cNvSpPr txBox="1"/>
            <p:nvPr/>
          </p:nvSpPr>
          <p:spPr>
            <a:xfrm>
              <a:off x="2100813" y="4106507"/>
              <a:ext cx="4026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+1</a:t>
              </a:r>
            </a:p>
          </p:txBody>
        </p:sp>
        <p:sp>
          <p:nvSpPr>
            <p:cNvPr id="69" name="Elipse 68">
              <a:extLst>
                <a:ext uri="{FF2B5EF4-FFF2-40B4-BE49-F238E27FC236}">
                  <a16:creationId xmlns:a16="http://schemas.microsoft.com/office/drawing/2014/main" id="{0E70A687-73B1-49C2-9106-F0B7E97CF8EB}"/>
                </a:ext>
              </a:extLst>
            </p:cNvPr>
            <p:cNvSpPr/>
            <p:nvPr/>
          </p:nvSpPr>
          <p:spPr bwMode="auto">
            <a:xfrm>
              <a:off x="2105138" y="4093187"/>
              <a:ext cx="360040" cy="35321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endParaRPr>
            </a:p>
          </p:txBody>
        </p:sp>
      </p:grpSp>
      <p:cxnSp>
        <p:nvCxnSpPr>
          <p:cNvPr id="70" name="Conector de Seta Reta 69">
            <a:extLst>
              <a:ext uri="{FF2B5EF4-FFF2-40B4-BE49-F238E27FC236}">
                <a16:creationId xmlns:a16="http://schemas.microsoft.com/office/drawing/2014/main" id="{35BE7CF7-831A-499A-9524-BDA5801A826B}"/>
              </a:ext>
            </a:extLst>
          </p:cNvPr>
          <p:cNvCxnSpPr>
            <a:cxnSpLocks/>
            <a:stCxn id="23" idx="6"/>
          </p:cNvCxnSpPr>
          <p:nvPr/>
        </p:nvCxnSpPr>
        <p:spPr bwMode="auto">
          <a:xfrm>
            <a:off x="2474473" y="4848441"/>
            <a:ext cx="709498" cy="2172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4" name="Conector de Seta Reta 73">
            <a:extLst>
              <a:ext uri="{FF2B5EF4-FFF2-40B4-BE49-F238E27FC236}">
                <a16:creationId xmlns:a16="http://schemas.microsoft.com/office/drawing/2014/main" id="{9330EA7D-4332-4F90-8BB5-3EB045ED63C4}"/>
              </a:ext>
            </a:extLst>
          </p:cNvPr>
          <p:cNvCxnSpPr>
            <a:cxnSpLocks/>
          </p:cNvCxnSpPr>
          <p:nvPr/>
        </p:nvCxnSpPr>
        <p:spPr bwMode="auto">
          <a:xfrm>
            <a:off x="2492590" y="4387562"/>
            <a:ext cx="852583" cy="5165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6" name="Conector de Seta Reta 75">
            <a:extLst>
              <a:ext uri="{FF2B5EF4-FFF2-40B4-BE49-F238E27FC236}">
                <a16:creationId xmlns:a16="http://schemas.microsoft.com/office/drawing/2014/main" id="{5D2B4DA8-90AA-42D6-A320-584C20A74481}"/>
              </a:ext>
            </a:extLst>
          </p:cNvPr>
          <p:cNvCxnSpPr>
            <a:cxnSpLocks/>
            <a:stCxn id="37" idx="3"/>
          </p:cNvCxnSpPr>
          <p:nvPr/>
        </p:nvCxnSpPr>
        <p:spPr bwMode="auto">
          <a:xfrm flipV="1">
            <a:off x="2451555" y="5228027"/>
            <a:ext cx="817482" cy="3144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8" name="Conector de Seta Reta 77">
            <a:extLst>
              <a:ext uri="{FF2B5EF4-FFF2-40B4-BE49-F238E27FC236}">
                <a16:creationId xmlns:a16="http://schemas.microsoft.com/office/drawing/2014/main" id="{262B22DF-DA50-4FE5-8D9C-BEAD6E147CD4}"/>
              </a:ext>
            </a:extLst>
          </p:cNvPr>
          <p:cNvCxnSpPr>
            <a:cxnSpLocks/>
          </p:cNvCxnSpPr>
          <p:nvPr/>
        </p:nvCxnSpPr>
        <p:spPr bwMode="auto">
          <a:xfrm flipV="1">
            <a:off x="3595127" y="5082006"/>
            <a:ext cx="507681" cy="126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AD2DAB5C-F1FE-4417-AEC0-CB4B66B68149}"/>
              </a:ext>
            </a:extLst>
          </p:cNvPr>
          <p:cNvSpPr txBox="1"/>
          <p:nvPr/>
        </p:nvSpPr>
        <p:spPr>
          <a:xfrm>
            <a:off x="2768771" y="4318313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accent6">
                    <a:lumMod val="75000"/>
                  </a:schemeClr>
                </a:solidFill>
              </a:rPr>
              <a:t>-10</a:t>
            </a:r>
            <a:endParaRPr 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32D742C1-E27A-4A8E-8CF6-454150A77F4A}"/>
              </a:ext>
            </a:extLst>
          </p:cNvPr>
          <p:cNvSpPr txBox="1"/>
          <p:nvPr/>
        </p:nvSpPr>
        <p:spPr>
          <a:xfrm>
            <a:off x="2487883" y="4951178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accent6">
                    <a:lumMod val="75000"/>
                  </a:schemeClr>
                </a:solidFill>
              </a:rPr>
              <a:t>20</a:t>
            </a:r>
            <a:endParaRPr 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00C88E0D-A789-4DE8-BD00-FE49A141A1A5}"/>
              </a:ext>
            </a:extLst>
          </p:cNvPr>
          <p:cNvSpPr txBox="1"/>
          <p:nvPr/>
        </p:nvSpPr>
        <p:spPr>
          <a:xfrm>
            <a:off x="2754412" y="5404990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accent6">
                    <a:lumMod val="75000"/>
                  </a:schemeClr>
                </a:solidFill>
              </a:rPr>
              <a:t>20</a:t>
            </a:r>
            <a:endParaRPr 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3" name="Imagem 82">
            <a:extLst>
              <a:ext uri="{FF2B5EF4-FFF2-40B4-BE49-F238E27FC236}">
                <a16:creationId xmlns:a16="http://schemas.microsoft.com/office/drawing/2014/main" id="{F8830C70-770A-4A73-8D83-4B1CA65CD77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9578"/>
          <a:stretch/>
        </p:blipFill>
        <p:spPr>
          <a:xfrm>
            <a:off x="3921229" y="3334929"/>
            <a:ext cx="1654842" cy="124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4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3" grpId="0"/>
      <p:bldP spid="34" grpId="0"/>
      <p:bldP spid="35" grpId="0"/>
      <p:bldP spid="50" grpId="0"/>
      <p:bldP spid="51" grpId="0"/>
      <p:bldP spid="52" grpId="0"/>
      <p:bldP spid="64" grpId="0" animBg="1"/>
      <p:bldP spid="65" grpId="0"/>
      <p:bldP spid="80" grpId="0"/>
      <p:bldP spid="81" grpId="0"/>
      <p:bldP spid="8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64B9E1B-D92D-4FDA-91F4-27CE7A079985}"/>
              </a:ext>
            </a:extLst>
          </p:cNvPr>
          <p:cNvSpPr txBox="1"/>
          <p:nvPr/>
        </p:nvSpPr>
        <p:spPr>
          <a:xfrm>
            <a:off x="503548" y="1628800"/>
            <a:ext cx="79928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E se objetivo da predição for uma classe </a:t>
            </a:r>
            <a:r>
              <a:rPr lang="pt-BR" sz="2000" dirty="0" err="1"/>
              <a:t>multi-variada</a:t>
            </a:r>
            <a:r>
              <a:rPr lang="pt-BR" sz="2000" dirty="0"/>
              <a:t> ?</a:t>
            </a:r>
          </a:p>
          <a:p>
            <a:endParaRPr lang="pt-BR" sz="2000" dirty="0"/>
          </a:p>
          <a:p>
            <a:r>
              <a:rPr lang="pt-BR" sz="2000" dirty="0" err="1"/>
              <a:t>Ex</a:t>
            </a:r>
            <a:r>
              <a:rPr lang="pt-BR" sz="2000" dirty="0"/>
              <a:t>: definir se a imagem é um cachorro, gato, macaco ou girafa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789618-568A-48FC-89B6-047225E5D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375" y="3075430"/>
            <a:ext cx="5466913" cy="2596097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247F99E-9A9D-4444-8C06-9EBEB26F2504}"/>
              </a:ext>
            </a:extLst>
          </p:cNvPr>
          <p:cNvSpPr txBox="1"/>
          <p:nvPr/>
        </p:nvSpPr>
        <p:spPr>
          <a:xfrm>
            <a:off x="6743575" y="3388930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cachorro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75127DD-62AC-4297-A721-9F46D0F0A9A3}"/>
              </a:ext>
            </a:extLst>
          </p:cNvPr>
          <p:cNvSpPr txBox="1"/>
          <p:nvPr/>
        </p:nvSpPr>
        <p:spPr>
          <a:xfrm>
            <a:off x="6743575" y="3880212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gato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77A6B2A-E977-486A-95EC-D4CA97EB988C}"/>
              </a:ext>
            </a:extLst>
          </p:cNvPr>
          <p:cNvSpPr txBox="1"/>
          <p:nvPr/>
        </p:nvSpPr>
        <p:spPr>
          <a:xfrm>
            <a:off x="6766834" y="4305083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macaco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E85D316-6B9E-4FFE-8CE4-27583E69EC15}"/>
              </a:ext>
            </a:extLst>
          </p:cNvPr>
          <p:cNvSpPr txBox="1"/>
          <p:nvPr/>
        </p:nvSpPr>
        <p:spPr>
          <a:xfrm>
            <a:off x="6743575" y="4775869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girafa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C76E47-D628-4378-9D64-9EB91D182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768" y="594928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https://playground.tensorflow.org/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ítulo 6">
            <a:extLst>
              <a:ext uri="{FF2B5EF4-FFF2-40B4-BE49-F238E27FC236}">
                <a16:creationId xmlns:a16="http://schemas.microsoft.com/office/drawing/2014/main" id="{7C18DF19-9C02-4FAF-A233-9ABCB673C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</p:spTree>
    <p:extLst>
      <p:ext uri="{BB962C8B-B14F-4D97-AF65-F5344CB8AC3E}">
        <p14:creationId xmlns:p14="http://schemas.microsoft.com/office/powerpoint/2010/main" val="208696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9" grpId="0"/>
      <p:bldP spid="2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73867" y="967359"/>
            <a:ext cx="5130384" cy="313544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Modelag</a:t>
            </a: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672A9D7B-8FFA-4F5E-B5A0-BF4CACC55E12}"/>
              </a:ext>
            </a:extLst>
          </p:cNvPr>
          <p:cNvSpPr/>
          <p:nvPr/>
        </p:nvSpPr>
        <p:spPr>
          <a:xfrm>
            <a:off x="167436" y="764704"/>
            <a:ext cx="70084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rgbClr val="007E7A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Redes Neurais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81C8C4-C919-4DEE-B5D7-A2E954E861B0}"/>
              </a:ext>
            </a:extLst>
          </p:cNvPr>
          <p:cNvSpPr txBox="1">
            <a:spLocks/>
          </p:cNvSpPr>
          <p:nvPr/>
        </p:nvSpPr>
        <p:spPr>
          <a:xfrm>
            <a:off x="167436" y="171290"/>
            <a:ext cx="4752280" cy="41805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Modelagem Preditiva Avançada</a:t>
            </a:r>
          </a:p>
        </p:txBody>
      </p:sp>
      <p:sp>
        <p:nvSpPr>
          <p:cNvPr id="6" name="Espaço Reservado para Texto 8">
            <a:extLst>
              <a:ext uri="{FF2B5EF4-FFF2-40B4-BE49-F238E27FC236}">
                <a16:creationId xmlns:a16="http://schemas.microsoft.com/office/drawing/2014/main" id="{B358120C-F160-448C-9922-E984891CBF4B}"/>
              </a:ext>
            </a:extLst>
          </p:cNvPr>
          <p:cNvSpPr txBox="1">
            <a:spLocks/>
          </p:cNvSpPr>
          <p:nvPr/>
        </p:nvSpPr>
        <p:spPr>
          <a:xfrm>
            <a:off x="167436" y="1280903"/>
            <a:ext cx="8130849" cy="552069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2">
                    <a:lumMod val="5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pt-BR" sz="1600" kern="0" dirty="0">
                <a:solidFill>
                  <a:schemeClr val="tx1"/>
                </a:solidFill>
              </a:rPr>
              <a:t>Com o recente sucesso do Machine Learning Bank of Boston no setor de crédito, o seu velho concorrente Goldman Data decide focar em captar novos clientes para se capitalizar. Para isso é preciso que o processo de abertura de conta seja o mais breve possível, assim surge a idéia de que o cadastramento de todos os dados seja feito baseado apenas no envio de uma foto do RG. Para isso você recebe a responsabilidade de desenvolver um OCR (Optical Character Recognition) para reconhecer dígitos e adicioná-los no formulário de cadastro do cliente.</a:t>
            </a:r>
          </a:p>
          <a:p>
            <a:endParaRPr lang="pt-BR" sz="1600" kern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400" kern="0" dirty="0">
                <a:solidFill>
                  <a:schemeClr val="tx1"/>
                </a:solidFill>
              </a:rPr>
              <a:t>Para desenvolver seu modelo você irá realizar as seguintes tarefas: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Importar o dataset BostonGoldman disponível em </a:t>
            </a:r>
            <a:r>
              <a:rPr lang="pt-BR" sz="1050" kern="0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https://github.com/rbarsotti/MBA/archive/master.zip</a:t>
            </a:r>
            <a:endParaRPr lang="pt-BR" sz="1050" kern="0" dirty="0">
              <a:solidFill>
                <a:schemeClr val="accent1">
                  <a:lumMod val="75000"/>
                </a:schemeClr>
              </a:solidFill>
            </a:endParaRP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Importar o dataset para o ambiente R.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Fazer uma rápida exploração dos dados.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 Dividir a base em 70% para treino e 30% para teste do modelo.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Treinar uma rede neural reconhecimento de dígitos.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Validar a performance dos modelos.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Fazer o “scoring” do modelo para os dados na base de teste.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Determinar o dígito dado no exercício 3 e verificar se o modelo acertou.</a:t>
            </a:r>
            <a:endParaRPr lang="pt-BR" sz="2400" kern="0" dirty="0">
              <a:solidFill>
                <a:schemeClr val="tx1"/>
              </a:solidFill>
            </a:endParaRPr>
          </a:p>
        </p:txBody>
      </p:sp>
      <p:pic>
        <p:nvPicPr>
          <p:cNvPr id="8" name="Picture 2" descr="Imagem relacionada">
            <a:extLst>
              <a:ext uri="{FF2B5EF4-FFF2-40B4-BE49-F238E27FC236}">
                <a16:creationId xmlns:a16="http://schemas.microsoft.com/office/drawing/2014/main" id="{7C50AEBF-AC96-4DC0-AFC9-FDF7360AF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018527"/>
            <a:ext cx="2605091" cy="229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016387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 kern="0" dirty="0">
                <a:solidFill>
                  <a:srgbClr val="007E7A"/>
                </a:solidFill>
                <a:latin typeface="Times New Roman"/>
              </a:rPr>
              <a:t>Algoritmo Genético (GA)</a:t>
            </a: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" name="Título 6">
            <a:extLst>
              <a:ext uri="{FF2B5EF4-FFF2-40B4-BE49-F238E27FC236}">
                <a16:creationId xmlns:a16="http://schemas.microsoft.com/office/drawing/2014/main" id="{7C18DF19-9C02-4FAF-A233-9ABCB673C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pic>
        <p:nvPicPr>
          <p:cNvPr id="13" name="Picture 2" descr="Resultado de imagem para genetic algorithm">
            <a:extLst>
              <a:ext uri="{FF2B5EF4-FFF2-40B4-BE49-F238E27FC236}">
                <a16:creationId xmlns:a16="http://schemas.microsoft.com/office/drawing/2014/main" id="{38BE0092-D9F9-4A71-8052-9BA5846F5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74505"/>
            <a:ext cx="3871981" cy="476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F9780D-D354-45AA-A637-E6277A14A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2944967"/>
            <a:ext cx="4549923" cy="182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2840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73867" y="967359"/>
            <a:ext cx="5130384" cy="313544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Modelag</a:t>
            </a: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672A9D7B-8FFA-4F5E-B5A0-BF4CACC55E12}"/>
              </a:ext>
            </a:extLst>
          </p:cNvPr>
          <p:cNvSpPr/>
          <p:nvPr/>
        </p:nvSpPr>
        <p:spPr>
          <a:xfrm>
            <a:off x="167436" y="764704"/>
            <a:ext cx="70084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rgbClr val="007E7A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Algoritmo Genético (GA)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81C8C4-C919-4DEE-B5D7-A2E954E861B0}"/>
              </a:ext>
            </a:extLst>
          </p:cNvPr>
          <p:cNvSpPr txBox="1">
            <a:spLocks/>
          </p:cNvSpPr>
          <p:nvPr/>
        </p:nvSpPr>
        <p:spPr>
          <a:xfrm>
            <a:off x="167436" y="171290"/>
            <a:ext cx="4752280" cy="41805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Modelagem Preditiva Avançada</a:t>
            </a:r>
          </a:p>
        </p:txBody>
      </p:sp>
      <p:sp>
        <p:nvSpPr>
          <p:cNvPr id="6" name="Espaço Reservado para Texto 8">
            <a:extLst>
              <a:ext uri="{FF2B5EF4-FFF2-40B4-BE49-F238E27FC236}">
                <a16:creationId xmlns:a16="http://schemas.microsoft.com/office/drawing/2014/main" id="{B358120C-F160-448C-9922-E984891CBF4B}"/>
              </a:ext>
            </a:extLst>
          </p:cNvPr>
          <p:cNvSpPr txBox="1">
            <a:spLocks/>
          </p:cNvSpPr>
          <p:nvPr/>
        </p:nvSpPr>
        <p:spPr>
          <a:xfrm>
            <a:off x="167436" y="1268760"/>
            <a:ext cx="8130849" cy="552069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2">
                    <a:lumMod val="5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O grupo de e-commerce Amazonia está investido em soluções de data-driven marketing para customizar a experiência dos usuários em seu site. Para ser o mais eficiente possível o grupo de Data Scientist’s da </a:t>
            </a:r>
            <a:r>
              <a:rPr lang="pt-BR" sz="1600" kern="0" dirty="0" err="1">
                <a:solidFill>
                  <a:prstClr val="black"/>
                </a:solidFill>
                <a:latin typeface="Times New Roman"/>
              </a:rPr>
              <a:t>Amazonia</a:t>
            </a: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 decide desenvolver um modelo junto com a equipe de marketing para classificar a faixa de renda de um usuário qualquer. Assim na página inicial irão aparecer produtos de uma natureza mais premium ou genéricos.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lang="pt-BR" sz="1500" kern="0" dirty="0">
                <a:solidFill>
                  <a:prstClr val="black"/>
                </a:solidFill>
                <a:latin typeface="Times New Roman"/>
              </a:rPr>
              <a:t> </a:t>
            </a:r>
            <a:endParaRPr kumimoji="0" lang="pt-BR" sz="15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Para desenvolver seu modelo você irá realizar as seguintes tarefas: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Importar o dataset AmazonGA disponível em </a:t>
            </a: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Times New Roman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https://github.com/rbarsotti/MBA/archive/master.zip</a:t>
            </a:r>
            <a:endParaRPr kumimoji="0" lang="pt-BR" sz="1500" b="0" i="0" u="none" strike="noStrike" kern="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Importar o dataset para o ambiente R.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Fazer uma rápida exploração dos dados.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Dividir a base em 70% para treino e 30% para teste do modelo.</a:t>
            </a:r>
          </a:p>
          <a:p>
            <a:pPr marL="546503" lvl="1" indent="-342900">
              <a:buFont typeface="+mj-lt"/>
              <a:buAutoNum type="arabicParenR"/>
              <a:defRPr/>
            </a:pPr>
            <a:r>
              <a:rPr lang="pt-BR" sz="1500" kern="0" dirty="0">
                <a:solidFill>
                  <a:prstClr val="black"/>
                </a:solidFill>
              </a:rPr>
              <a:t>Utilizar a técnica de algoritmo genético para reduzir o número de </a:t>
            </a:r>
            <a:r>
              <a:rPr lang="pt-BR" sz="1500" kern="0" dirty="0" err="1">
                <a:solidFill>
                  <a:prstClr val="black"/>
                </a:solidFill>
              </a:rPr>
              <a:t>features</a:t>
            </a:r>
            <a:r>
              <a:rPr lang="pt-BR" sz="1500" kern="0" dirty="0">
                <a:solidFill>
                  <a:prstClr val="black"/>
                </a:solidFill>
              </a:rPr>
              <a:t> do modelo </a:t>
            </a:r>
            <a:endParaRPr kumimoji="0" lang="pt-BR" sz="15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Validar e </a:t>
            </a:r>
            <a:r>
              <a:rPr lang="pt-BR" sz="1500" kern="0" dirty="0">
                <a:solidFill>
                  <a:prstClr val="black"/>
                </a:solidFill>
                <a:latin typeface="Times New Roman"/>
              </a:rPr>
              <a:t>comparar </a:t>
            </a: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a performance dos modelos.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Fazer o “scoring” do melhor para os dados nas bases de teste.</a:t>
            </a:r>
          </a:p>
        </p:txBody>
      </p:sp>
    </p:spTree>
    <p:extLst>
      <p:ext uri="{BB962C8B-B14F-4D97-AF65-F5344CB8AC3E}">
        <p14:creationId xmlns:p14="http://schemas.microsoft.com/office/powerpoint/2010/main" val="66689457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2FBDC9A8-990F-43A8-A463-1D222DA9064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7504" y="764704"/>
          <a:ext cx="8938134" cy="5825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7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7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28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65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863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99631">
                <a:tc>
                  <a:txBody>
                    <a:bodyPr/>
                    <a:lstStyle/>
                    <a:p>
                      <a:pPr algn="ctr"/>
                      <a:r>
                        <a:rPr lang="pt-BR" noProof="0"/>
                        <a:t>Método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/>
                        <a:t>Sub Método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/>
                        <a:t>Objetivo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/>
                        <a:t>Caso de Uso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/>
                        <a:t>Algoritmos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7875">
                <a:tc rowSpan="2">
                  <a:txBody>
                    <a:bodyPr/>
                    <a:lstStyle/>
                    <a:p>
                      <a:r>
                        <a:rPr lang="pt-BR" sz="1600" b="1" noProof="0" dirty="0">
                          <a:solidFill>
                            <a:srgbClr val="080808"/>
                          </a:solidFill>
                          <a:latin typeface="+mn-lt"/>
                          <a:cs typeface="Arial"/>
                        </a:rPr>
                        <a:t>Supervisionados</a:t>
                      </a:r>
                    </a:p>
                    <a:p>
                      <a:endParaRPr lang="en-US" sz="1600" dirty="0">
                        <a:solidFill>
                          <a:srgbClr val="080808"/>
                        </a:solidFill>
                        <a:latin typeface="+mn-lt"/>
                        <a:cs typeface="Arial"/>
                      </a:endParaRPr>
                    </a:p>
                    <a:p>
                      <a:pPr lvl="0">
                        <a:defRPr/>
                      </a:pPr>
                      <a:r>
                        <a:rPr lang="pt-BR" sz="1600" dirty="0"/>
                        <a:t>Para cada conjunto de entrada existe um valor alvo correspondente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Regressão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Estimar uma variável continua. Forecast, Time series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Forecast da demanda de compras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Predição da quantidade de chuva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Linear Regression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Neural networks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Decision trees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416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Classificação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Estimar uma variável discreta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Prever a quebra de equipamentos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Risco de crédito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Logistic Regression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SVMs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Neural Networks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Decision Trees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4801">
                <a:tc rowSpan="2">
                  <a:txBody>
                    <a:bodyPr/>
                    <a:lstStyle/>
                    <a:p>
                      <a:r>
                        <a:rPr lang="pt-BR" sz="1600" b="1" noProof="0" dirty="0">
                          <a:solidFill>
                            <a:srgbClr val="080808"/>
                          </a:solidFill>
                          <a:latin typeface="+mn-lt"/>
                          <a:cs typeface="Arial"/>
                        </a:rPr>
                        <a:t>Não Supervisionados</a:t>
                      </a:r>
                    </a:p>
                    <a:p>
                      <a:endParaRPr lang="en-US" sz="1600" dirty="0">
                        <a:solidFill>
                          <a:srgbClr val="080808"/>
                        </a:solidFill>
                        <a:latin typeface="+mn-lt"/>
                        <a:cs typeface="Arial"/>
                      </a:endParaRPr>
                    </a:p>
                    <a:p>
                      <a:r>
                        <a:rPr lang="pt-PT" sz="1600" dirty="0"/>
                        <a:t>Encontrar as relações entre diferentes entradas sem uma variável alvo definada</a:t>
                      </a:r>
                      <a:endParaRPr lang="pt-BR" sz="1600" dirty="0">
                        <a:solidFill>
                          <a:srgbClr val="08080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Clustering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Identificar objetos similares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Segmentação de clientes (marketing)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Análise de Redes Sociais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K-Means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DBSCAN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HDBSCAN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Hierarchical Clustering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4801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Redução de Dimensionalidade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Reduzir a complexidade dos dados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Sistemas de Recomendação (Netflix, </a:t>
                      </a:r>
                      <a:r>
                        <a:rPr lang="pt-BR" sz="1400" noProof="0" dirty="0" err="1">
                          <a:solidFill>
                            <a:srgbClr val="080808"/>
                          </a:solidFill>
                        </a:rPr>
                        <a:t>Amazon</a:t>
                      </a: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)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Processamento de Linguagens Naturais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PCA, SVD, ALS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 err="1">
                          <a:solidFill>
                            <a:srgbClr val="080808"/>
                          </a:solidFill>
                        </a:rPr>
                        <a:t>Latent</a:t>
                      </a: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 </a:t>
                      </a:r>
                      <a:r>
                        <a:rPr lang="pt-BR" sz="1400" noProof="0" dirty="0" err="1">
                          <a:solidFill>
                            <a:srgbClr val="080808"/>
                          </a:solidFill>
                        </a:rPr>
                        <a:t>dirichlet</a:t>
                      </a: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 </a:t>
                      </a:r>
                      <a:r>
                        <a:rPr lang="pt-BR" sz="1400" noProof="0" dirty="0" err="1">
                          <a:solidFill>
                            <a:srgbClr val="080808"/>
                          </a:solidFill>
                        </a:rPr>
                        <a:t>allocation</a:t>
                      </a:r>
                      <a:endParaRPr lang="pt-BR" sz="1400" noProof="0" dirty="0">
                        <a:solidFill>
                          <a:srgbClr val="080808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t-SNE, MDS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pt-BR" sz="1400" noProof="0" dirty="0">
                        <a:solidFill>
                          <a:srgbClr val="08080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ítulo 6">
            <a:extLst>
              <a:ext uri="{FF2B5EF4-FFF2-40B4-BE49-F238E27FC236}">
                <a16:creationId xmlns:a16="http://schemas.microsoft.com/office/drawing/2014/main" id="{065CE81C-B681-401C-99C7-8E026CE516F3}"/>
              </a:ext>
            </a:extLst>
          </p:cNvPr>
          <p:cNvSpPr txBox="1">
            <a:spLocks/>
          </p:cNvSpPr>
          <p:nvPr/>
        </p:nvSpPr>
        <p:spPr>
          <a:xfrm>
            <a:off x="323776" y="160065"/>
            <a:ext cx="6840512" cy="418058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pt-BR" dirty="0"/>
              <a:t>Modelagem Preditiva Avançada</a:t>
            </a:r>
          </a:p>
        </p:txBody>
      </p:sp>
    </p:spTree>
    <p:extLst>
      <p:ext uri="{BB962C8B-B14F-4D97-AF65-F5344CB8AC3E}">
        <p14:creationId xmlns:p14="http://schemas.microsoft.com/office/powerpoint/2010/main" val="3435285685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CB86C1A-7F90-43CE-B5E4-DD242DD90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588" y="980728"/>
            <a:ext cx="52197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369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pic>
        <p:nvPicPr>
          <p:cNvPr id="3" name="Imagem 2">
            <a:hlinkClick r:id="rId2"/>
            <a:extLst>
              <a:ext uri="{FF2B5EF4-FFF2-40B4-BE49-F238E27FC236}">
                <a16:creationId xmlns:a16="http://schemas.microsoft.com/office/drawing/2014/main" id="{BB9271DF-803A-4665-B848-E8936738C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412776"/>
            <a:ext cx="802957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914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73867" y="967359"/>
            <a:ext cx="5130384" cy="313544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Modelag</a:t>
            </a: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672A9D7B-8FFA-4F5E-B5A0-BF4CACC55E12}"/>
              </a:ext>
            </a:extLst>
          </p:cNvPr>
          <p:cNvSpPr/>
          <p:nvPr/>
        </p:nvSpPr>
        <p:spPr>
          <a:xfrm>
            <a:off x="177374" y="647077"/>
            <a:ext cx="70084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rgbClr val="007E7A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Case Final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81C8C4-C919-4DEE-B5D7-A2E954E861B0}"/>
              </a:ext>
            </a:extLst>
          </p:cNvPr>
          <p:cNvSpPr txBox="1">
            <a:spLocks/>
          </p:cNvSpPr>
          <p:nvPr/>
        </p:nvSpPr>
        <p:spPr>
          <a:xfrm>
            <a:off x="167436" y="171290"/>
            <a:ext cx="4752280" cy="41805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Modelagem Preditiva Avançada</a:t>
            </a:r>
          </a:p>
        </p:txBody>
      </p:sp>
      <p:sp>
        <p:nvSpPr>
          <p:cNvPr id="6" name="Espaço Reservado para Texto 8">
            <a:extLst>
              <a:ext uri="{FF2B5EF4-FFF2-40B4-BE49-F238E27FC236}">
                <a16:creationId xmlns:a16="http://schemas.microsoft.com/office/drawing/2014/main" id="{B358120C-F160-448C-9922-E984891CBF4B}"/>
              </a:ext>
            </a:extLst>
          </p:cNvPr>
          <p:cNvSpPr txBox="1">
            <a:spLocks/>
          </p:cNvSpPr>
          <p:nvPr/>
        </p:nvSpPr>
        <p:spPr>
          <a:xfrm>
            <a:off x="167436" y="1174708"/>
            <a:ext cx="8130849" cy="552069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2">
                    <a:lumMod val="5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A multinacional de varejo </a:t>
            </a:r>
            <a:r>
              <a:rPr kumimoji="0" lang="pt-B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Waldata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está querendo expandir a sua presença na américa latina e por isso decide firmar uma parceria com a FGV para desenvolver um modelo preditivo do valor de </a:t>
            </a:r>
            <a:r>
              <a:rPr kumimoji="0" lang="pt-B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vendas. 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Além disso a companhia decide apostar em um segundo modelo de análise de sentimentos baseado em </a:t>
            </a: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câmeras escondidas nas vitrines que capturam o movimentos dos olhos. 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Assim a rede varejista pretende melhorar suas projeções de fluxo de caixa e otimizar a distribuição de seus produtos por </a:t>
            </a:r>
            <a:r>
              <a:rPr kumimoji="0" lang="pt-B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departamentos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. 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pt-BR" sz="15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Para desenvolver seu modelo você irá realizar as seguintes tarefas: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Importar os </a:t>
            </a:r>
            <a:r>
              <a:rPr kumimoji="0" lang="pt-BR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datasets</a:t>
            </a: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 RETAIL_1 e </a:t>
            </a:r>
            <a:r>
              <a:rPr lang="pt-BR" sz="1500" kern="0" dirty="0">
                <a:solidFill>
                  <a:prstClr val="black"/>
                </a:solidFill>
                <a:latin typeface="Times New Roman"/>
              </a:rPr>
              <a:t>RETAIL_</a:t>
            </a: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2 disponíveis em </a:t>
            </a: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Times New Roman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https://github.com/rbarsotti/MBA/archive/master.zip</a:t>
            </a:r>
            <a:endParaRPr kumimoji="0" lang="pt-BR" sz="1500" b="0" i="0" u="none" strike="noStrike" kern="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Importar os </a:t>
            </a:r>
            <a:r>
              <a:rPr kumimoji="0" lang="pt-BR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datasets</a:t>
            </a: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para o ambiente R.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Fazer uma exploração detalhada dos dados. (Distribuições, valores faltantes </a:t>
            </a:r>
            <a:r>
              <a:rPr kumimoji="0" lang="pt-BR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etc</a:t>
            </a: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..)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Dividir as bases em 70% para treino e 30% para teste do modelo. (Utilize sempre </a:t>
            </a:r>
            <a:r>
              <a:rPr kumimoji="0" lang="pt-BR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seed</a:t>
            </a: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(314)) 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pt-BR" sz="1500" kern="0" dirty="0">
                <a:solidFill>
                  <a:prstClr val="black"/>
                </a:solidFill>
              </a:rPr>
              <a:t>Testar modelos de classificação para a análise de sentimentos:</a:t>
            </a:r>
          </a:p>
          <a:p>
            <a:pPr marL="946553" lvl="2" indent="-342900">
              <a:buFont typeface="+mj-lt"/>
              <a:buAutoNum type="arabicParenR"/>
              <a:defRPr/>
            </a:pP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Regressão Logística, Árvores de Decisão, SVM e Redes Neurais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pt-BR" sz="1500" kern="0" dirty="0">
                <a:solidFill>
                  <a:prstClr val="black"/>
                </a:solidFill>
                <a:latin typeface="Times New Roman"/>
              </a:rPr>
              <a:t>Testar modelos de regressão para o valor de </a:t>
            </a:r>
            <a:r>
              <a:rPr lang="pt-BR" sz="1500" kern="0" dirty="0" smtClean="0">
                <a:solidFill>
                  <a:prstClr val="black"/>
                </a:solidFill>
                <a:latin typeface="Times New Roman"/>
              </a:rPr>
              <a:t>vendas </a:t>
            </a:r>
            <a:r>
              <a:rPr lang="pt-BR" sz="1500" kern="0" dirty="0">
                <a:solidFill>
                  <a:prstClr val="black"/>
                </a:solidFill>
                <a:latin typeface="Times New Roman"/>
              </a:rPr>
              <a:t>das lojas:</a:t>
            </a:r>
          </a:p>
          <a:p>
            <a:pPr marL="946553" lvl="2" indent="-342900">
              <a:buFont typeface="+mj-lt"/>
              <a:buAutoNum type="arabicParenR"/>
              <a:defRPr/>
            </a:pP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Regressão Linear, Árvore de Decisão, e Redes Neurais</a:t>
            </a:r>
          </a:p>
          <a:p>
            <a:pPr marL="546503" lvl="1" indent="-342900">
              <a:buFont typeface="+mj-lt"/>
              <a:buAutoNum type="arabicParenR"/>
              <a:defRPr/>
            </a:pPr>
            <a:r>
              <a:rPr lang="pt-BR" sz="1500" kern="0" dirty="0">
                <a:solidFill>
                  <a:prstClr val="black"/>
                </a:solidFill>
              </a:rPr>
              <a:t>Validar a performance dos modelos (R</a:t>
            </a:r>
            <a:r>
              <a:rPr lang="pt-BR" sz="1500" kern="0" baseline="30000" dirty="0">
                <a:solidFill>
                  <a:prstClr val="black"/>
                </a:solidFill>
              </a:rPr>
              <a:t>2   </a:t>
            </a:r>
            <a:r>
              <a:rPr lang="pt-BR" sz="1500" kern="0" dirty="0">
                <a:solidFill>
                  <a:prstClr val="black"/>
                </a:solidFill>
              </a:rPr>
              <a:t>&amp; Matriz de Confusão)</a:t>
            </a:r>
            <a:r>
              <a:rPr lang="pt-BR" sz="1500" kern="0" baseline="30000" dirty="0">
                <a:solidFill>
                  <a:prstClr val="black"/>
                </a:solidFill>
              </a:rPr>
              <a:t>  </a:t>
            </a:r>
            <a:endParaRPr kumimoji="0" lang="pt-BR" sz="15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Fazer o “scoring” dos modelos para os dados nas respectivas bases de teste</a:t>
            </a:r>
          </a:p>
        </p:txBody>
      </p:sp>
    </p:spTree>
    <p:extLst>
      <p:ext uri="{BB962C8B-B14F-4D97-AF65-F5344CB8AC3E}">
        <p14:creationId xmlns:p14="http://schemas.microsoft.com/office/powerpoint/2010/main" val="99141003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1075729"/>
            <a:ext cx="70084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Regressão Linear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6D6A97C-C5F0-4462-AEF1-7C54B155B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988840"/>
            <a:ext cx="6753225" cy="420052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FEF0910-A020-4BFE-A4BA-80112E4FE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333" y="1160214"/>
            <a:ext cx="3564955" cy="74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61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1075729"/>
            <a:ext cx="70084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Regressão Linear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E971A51-F1F5-4A04-B7BC-440C27B3E567}"/>
              </a:ext>
            </a:extLst>
          </p:cNvPr>
          <p:cNvSpPr txBox="1"/>
          <p:nvPr/>
        </p:nvSpPr>
        <p:spPr>
          <a:xfrm>
            <a:off x="165078" y="1628800"/>
            <a:ext cx="897892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>
                <a:solidFill>
                  <a:prstClr val="black"/>
                </a:solidFill>
                <a:latin typeface="Calibri"/>
              </a:defRPr>
            </a:lvl1pPr>
          </a:lstStyle>
          <a:p>
            <a:r>
              <a:rPr lang="pt-BR" dirty="0"/>
              <a:t>Existe alguma relação entre a variável de input e de output ?</a:t>
            </a:r>
          </a:p>
          <a:p>
            <a:r>
              <a:rPr lang="pt-BR" dirty="0"/>
              <a:t>O quão essa relação é forte ?</a:t>
            </a:r>
          </a:p>
          <a:p>
            <a:r>
              <a:rPr lang="pt-BR" dirty="0"/>
              <a:t>Qual variável contribui mais ? (importância)</a:t>
            </a:r>
          </a:p>
          <a:p>
            <a:r>
              <a:rPr lang="pt-BR" dirty="0"/>
              <a:t>Com qual acurácia podemos estimar o efeito de cada variável de input na variável de output ?</a:t>
            </a:r>
          </a:p>
          <a:p>
            <a:r>
              <a:rPr lang="pt-BR" dirty="0"/>
              <a:t>Com qual acurácia podemos estimar a variável de output ?</a:t>
            </a:r>
          </a:p>
          <a:p>
            <a:r>
              <a:rPr lang="pt-BR" dirty="0"/>
              <a:t>A relação das variáveis é linear ?</a:t>
            </a:r>
          </a:p>
          <a:p>
            <a:r>
              <a:rPr lang="pt-BR" dirty="0"/>
              <a:t>Existe sinergia entre as variáveis de input ?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7010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1075729"/>
            <a:ext cx="70084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Regressão Linear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DEA66B8-0CD5-4C20-B593-3E9C48773367}"/>
              </a:ext>
            </a:extLst>
          </p:cNvPr>
          <p:cNvSpPr txBox="1"/>
          <p:nvPr/>
        </p:nvSpPr>
        <p:spPr>
          <a:xfrm>
            <a:off x="467544" y="3112218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E se tivermos várias </a:t>
            </a:r>
            <a:r>
              <a:rPr lang="pt-BR" sz="2000" dirty="0" err="1"/>
              <a:t>features</a:t>
            </a:r>
            <a:r>
              <a:rPr lang="pt-BR" sz="2000" dirty="0"/>
              <a:t> 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8B400A6-89A1-4737-B944-4601B45C0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2084977"/>
            <a:ext cx="3384376" cy="62895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98BF502-857D-46D6-B50F-3201D5743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9" y="4077072"/>
            <a:ext cx="7776863" cy="92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4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F2B17FD-E74D-4A77-AA6E-881195C77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124744"/>
            <a:ext cx="7704856" cy="512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80743"/>
      </p:ext>
    </p:extLst>
  </p:cSld>
  <p:clrMapOvr>
    <a:masterClrMapping/>
  </p:clrMapOvr>
</p:sld>
</file>

<file path=ppt/theme/theme1.xml><?xml version="1.0" encoding="utf-8"?>
<a:theme xmlns:a="http://schemas.openxmlformats.org/drawingml/2006/main" name="1_MBA-GP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BA-GP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MBA-G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BA-GP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presentação1" id="{B1957C4A-B8E9-475A-BB5D-06BE541DFA90}" vid="{39D37AC1-A55B-49BB-8F54-88E8FAC57192}"/>
    </a:ext>
  </a:extLst>
</a:theme>
</file>

<file path=ppt/theme/theme2.xml><?xml version="1.0" encoding="utf-8"?>
<a:theme xmlns:a="http://schemas.openxmlformats.org/drawingml/2006/main" name="2_MBA-GP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BA-GP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MBA-G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BA-GP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presentação1" id="{B1957C4A-B8E9-475A-BB5D-06BE541DFA90}" vid="{39D37AC1-A55B-49BB-8F54-88E8FAC57192}"/>
    </a:ext>
  </a:extLst>
</a:theme>
</file>

<file path=ppt/theme/theme3.xml><?xml version="1.0" encoding="utf-8"?>
<a:theme xmlns:a="http://schemas.openxmlformats.org/drawingml/2006/main" name="3_MBA-GP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BA-GP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MBA-G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BA-GP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presentação1" id="{B1957C4A-B8E9-475A-BB5D-06BE541DFA90}" vid="{39D37AC1-A55B-49BB-8F54-88E8FAC57192}"/>
    </a:ext>
  </a:extLst>
</a:theme>
</file>

<file path=ppt/theme/theme4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modelagem_informacional</Template>
  <TotalTime>14698</TotalTime>
  <Words>2641</Words>
  <Application>Microsoft Office PowerPoint</Application>
  <PresentationFormat>Apresentação na tela (4:3)</PresentationFormat>
  <Paragraphs>447</Paragraphs>
  <Slides>52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52</vt:i4>
      </vt:variant>
    </vt:vector>
  </HeadingPairs>
  <TitlesOfParts>
    <vt:vector size="63" baseType="lpstr">
      <vt:lpstr>Arial</vt:lpstr>
      <vt:lpstr>Arial Narrow</vt:lpstr>
      <vt:lpstr>Calibri</vt:lpstr>
      <vt:lpstr>Helvetica</vt:lpstr>
      <vt:lpstr>HelveticaNeueLT Std Thin Cn</vt:lpstr>
      <vt:lpstr>Times New Roman</vt:lpstr>
      <vt:lpstr>Verdana</vt:lpstr>
      <vt:lpstr>1_MBA-GP</vt:lpstr>
      <vt:lpstr>2_MBA-GP</vt:lpstr>
      <vt:lpstr>3_MBA-GP</vt:lpstr>
      <vt:lpstr>1_Custom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Apresentação do PowerPoint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Apresentação do PowerPoint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Apresentação do PowerPoint</vt:lpstr>
      <vt:lpstr>Modelagem Preditiva Avançada</vt:lpstr>
      <vt:lpstr>Modelagem Preditiva Avançada</vt:lpstr>
      <vt:lpstr>Modelagem Preditiva Avançada</vt:lpstr>
      <vt:lpstr>Modelagem Preditiva Avançada</vt:lpstr>
      <vt:lpstr>Apresentação do PowerPoint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Apresentação do PowerPoint</vt:lpstr>
      <vt:lpstr>Modelagem Preditiva Avançada</vt:lpstr>
      <vt:lpstr>Apresentação do PowerPoint</vt:lpstr>
      <vt:lpstr>Modelagem Preditiva Avançada</vt:lpstr>
      <vt:lpstr>Modelagem Preditiva Avançada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Renato Rocha Souza</dc:creator>
  <cp:lastModifiedBy>AutoLogon</cp:lastModifiedBy>
  <cp:revision>448</cp:revision>
  <cp:lastPrinted>2014-08-28T14:02:45Z</cp:lastPrinted>
  <dcterms:created xsi:type="dcterms:W3CDTF">2017-10-18T11:28:55Z</dcterms:created>
  <dcterms:modified xsi:type="dcterms:W3CDTF">2019-03-23T11:37:53Z</dcterms:modified>
</cp:coreProperties>
</file>